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9" r:id="rId2"/>
    <p:sldId id="298" r:id="rId3"/>
    <p:sldId id="299" r:id="rId4"/>
    <p:sldId id="300" r:id="rId5"/>
    <p:sldId id="270" r:id="rId6"/>
    <p:sldId id="290" r:id="rId7"/>
    <p:sldId id="271" r:id="rId8"/>
    <p:sldId id="295" r:id="rId9"/>
    <p:sldId id="291" r:id="rId10"/>
    <p:sldId id="294" r:id="rId11"/>
    <p:sldId id="272" r:id="rId12"/>
    <p:sldId id="296" r:id="rId13"/>
    <p:sldId id="303" r:id="rId14"/>
    <p:sldId id="304" r:id="rId15"/>
    <p:sldId id="305" r:id="rId16"/>
    <p:sldId id="306" r:id="rId17"/>
    <p:sldId id="307" r:id="rId18"/>
    <p:sldId id="325" r:id="rId19"/>
    <p:sldId id="326" r:id="rId20"/>
    <p:sldId id="327" r:id="rId21"/>
    <p:sldId id="308" r:id="rId22"/>
    <p:sldId id="328" r:id="rId23"/>
    <p:sldId id="329" r:id="rId24"/>
    <p:sldId id="330" r:id="rId25"/>
    <p:sldId id="331" r:id="rId26"/>
    <p:sldId id="29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varScale="1">
        <p:scale>
          <a:sx n="54" d="100"/>
          <a:sy n="54" d="100"/>
        </p:scale>
        <p:origin x="67"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6F4E4-2EA9-6405-46C2-E2616EF252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5D96B0-403F-7C8D-DE94-07B205543C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22B93D-7B62-C451-C139-895B3E29460B}"/>
              </a:ext>
            </a:extLst>
          </p:cNvPr>
          <p:cNvSpPr>
            <a:spLocks noGrp="1"/>
          </p:cNvSpPr>
          <p:nvPr>
            <p:ph type="dt" sz="half" idx="10"/>
          </p:nvPr>
        </p:nvSpPr>
        <p:spPr/>
        <p:txBody>
          <a:bodyPr/>
          <a:lstStyle/>
          <a:p>
            <a:fld id="{EB898831-E98F-4588-8CC9-DFB82790C470}" type="datetimeFigureOut">
              <a:rPr lang="en-US" smtClean="0"/>
              <a:t>7/11/2023</a:t>
            </a:fld>
            <a:endParaRPr lang="en-US"/>
          </a:p>
        </p:txBody>
      </p:sp>
      <p:sp>
        <p:nvSpPr>
          <p:cNvPr id="5" name="Footer Placeholder 4">
            <a:extLst>
              <a:ext uri="{FF2B5EF4-FFF2-40B4-BE49-F238E27FC236}">
                <a16:creationId xmlns:a16="http://schemas.microsoft.com/office/drawing/2014/main" id="{20A563C5-ABC0-5F66-C36E-E896619DF4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B29165-DD9B-9289-A946-FB990964249D}"/>
              </a:ext>
            </a:extLst>
          </p:cNvPr>
          <p:cNvSpPr>
            <a:spLocks noGrp="1"/>
          </p:cNvSpPr>
          <p:nvPr>
            <p:ph type="sldNum" sz="quarter" idx="12"/>
          </p:nvPr>
        </p:nvSpPr>
        <p:spPr/>
        <p:txBody>
          <a:bodyPr/>
          <a:lstStyle/>
          <a:p>
            <a:fld id="{FEDC71B1-8FCD-429B-A00C-BE115F8FA59F}" type="slidenum">
              <a:rPr lang="en-US" smtClean="0"/>
              <a:t>‹#›</a:t>
            </a:fld>
            <a:endParaRPr lang="en-US"/>
          </a:p>
        </p:txBody>
      </p:sp>
    </p:spTree>
    <p:extLst>
      <p:ext uri="{BB962C8B-B14F-4D97-AF65-F5344CB8AC3E}">
        <p14:creationId xmlns:p14="http://schemas.microsoft.com/office/powerpoint/2010/main" val="3505075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D1A76-2DF1-11FC-E86E-B6DAA58A32E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032D996-C5F8-053C-76FA-6A2343FD93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A072EE-569F-62F3-0F22-54BE5401AE46}"/>
              </a:ext>
            </a:extLst>
          </p:cNvPr>
          <p:cNvSpPr>
            <a:spLocks noGrp="1"/>
          </p:cNvSpPr>
          <p:nvPr>
            <p:ph type="dt" sz="half" idx="10"/>
          </p:nvPr>
        </p:nvSpPr>
        <p:spPr/>
        <p:txBody>
          <a:bodyPr/>
          <a:lstStyle/>
          <a:p>
            <a:fld id="{EB898831-E98F-4588-8CC9-DFB82790C470}" type="datetimeFigureOut">
              <a:rPr lang="en-US" smtClean="0"/>
              <a:t>7/11/2023</a:t>
            </a:fld>
            <a:endParaRPr lang="en-US"/>
          </a:p>
        </p:txBody>
      </p:sp>
      <p:sp>
        <p:nvSpPr>
          <p:cNvPr id="5" name="Footer Placeholder 4">
            <a:extLst>
              <a:ext uri="{FF2B5EF4-FFF2-40B4-BE49-F238E27FC236}">
                <a16:creationId xmlns:a16="http://schemas.microsoft.com/office/drawing/2014/main" id="{C9514574-6F21-46A4-5944-9FBC592E3E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B438D0-11E5-3971-E728-B6A67E73D11C}"/>
              </a:ext>
            </a:extLst>
          </p:cNvPr>
          <p:cNvSpPr>
            <a:spLocks noGrp="1"/>
          </p:cNvSpPr>
          <p:nvPr>
            <p:ph type="sldNum" sz="quarter" idx="12"/>
          </p:nvPr>
        </p:nvSpPr>
        <p:spPr/>
        <p:txBody>
          <a:bodyPr/>
          <a:lstStyle/>
          <a:p>
            <a:fld id="{FEDC71B1-8FCD-429B-A00C-BE115F8FA59F}" type="slidenum">
              <a:rPr lang="en-US" smtClean="0"/>
              <a:t>‹#›</a:t>
            </a:fld>
            <a:endParaRPr lang="en-US"/>
          </a:p>
        </p:txBody>
      </p:sp>
    </p:spTree>
    <p:extLst>
      <p:ext uri="{BB962C8B-B14F-4D97-AF65-F5344CB8AC3E}">
        <p14:creationId xmlns:p14="http://schemas.microsoft.com/office/powerpoint/2010/main" val="508816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259C6A-B2C9-4174-9868-EC296315734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4C26733-AF46-E636-DC69-1390AAD5A96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DB1006-0611-BD1B-B684-84FF46D44BDE}"/>
              </a:ext>
            </a:extLst>
          </p:cNvPr>
          <p:cNvSpPr>
            <a:spLocks noGrp="1"/>
          </p:cNvSpPr>
          <p:nvPr>
            <p:ph type="dt" sz="half" idx="10"/>
          </p:nvPr>
        </p:nvSpPr>
        <p:spPr/>
        <p:txBody>
          <a:bodyPr/>
          <a:lstStyle/>
          <a:p>
            <a:fld id="{EB898831-E98F-4588-8CC9-DFB82790C470}" type="datetimeFigureOut">
              <a:rPr lang="en-US" smtClean="0"/>
              <a:t>7/11/2023</a:t>
            </a:fld>
            <a:endParaRPr lang="en-US"/>
          </a:p>
        </p:txBody>
      </p:sp>
      <p:sp>
        <p:nvSpPr>
          <p:cNvPr id="5" name="Footer Placeholder 4">
            <a:extLst>
              <a:ext uri="{FF2B5EF4-FFF2-40B4-BE49-F238E27FC236}">
                <a16:creationId xmlns:a16="http://schemas.microsoft.com/office/drawing/2014/main" id="{8806BA27-BF31-DD22-B7A6-74F0CC645F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DB7686-1BEB-76EF-75EE-9C31F68BF1F0}"/>
              </a:ext>
            </a:extLst>
          </p:cNvPr>
          <p:cNvSpPr>
            <a:spLocks noGrp="1"/>
          </p:cNvSpPr>
          <p:nvPr>
            <p:ph type="sldNum" sz="quarter" idx="12"/>
          </p:nvPr>
        </p:nvSpPr>
        <p:spPr/>
        <p:txBody>
          <a:bodyPr/>
          <a:lstStyle/>
          <a:p>
            <a:fld id="{FEDC71B1-8FCD-429B-A00C-BE115F8FA59F}" type="slidenum">
              <a:rPr lang="en-US" smtClean="0"/>
              <a:t>‹#›</a:t>
            </a:fld>
            <a:endParaRPr lang="en-US"/>
          </a:p>
        </p:txBody>
      </p:sp>
    </p:spTree>
    <p:extLst>
      <p:ext uri="{BB962C8B-B14F-4D97-AF65-F5344CB8AC3E}">
        <p14:creationId xmlns:p14="http://schemas.microsoft.com/office/powerpoint/2010/main" val="765384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A0EC7-B30C-7061-22A3-F0720EC106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E8B7BB-79A8-F7AB-27EA-77E4CFC9C8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C4E40A-95E3-D787-5D11-F3F6B0AF34AB}"/>
              </a:ext>
            </a:extLst>
          </p:cNvPr>
          <p:cNvSpPr>
            <a:spLocks noGrp="1"/>
          </p:cNvSpPr>
          <p:nvPr>
            <p:ph type="dt" sz="half" idx="10"/>
          </p:nvPr>
        </p:nvSpPr>
        <p:spPr/>
        <p:txBody>
          <a:bodyPr/>
          <a:lstStyle/>
          <a:p>
            <a:fld id="{EB898831-E98F-4588-8CC9-DFB82790C470}" type="datetimeFigureOut">
              <a:rPr lang="en-US" smtClean="0"/>
              <a:t>7/11/2023</a:t>
            </a:fld>
            <a:endParaRPr lang="en-US"/>
          </a:p>
        </p:txBody>
      </p:sp>
      <p:sp>
        <p:nvSpPr>
          <p:cNvPr id="5" name="Footer Placeholder 4">
            <a:extLst>
              <a:ext uri="{FF2B5EF4-FFF2-40B4-BE49-F238E27FC236}">
                <a16:creationId xmlns:a16="http://schemas.microsoft.com/office/drawing/2014/main" id="{DE59A7A7-0AD0-10CB-5CA0-CE855392A0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62FDE-152B-5AA2-E6B6-C9B8984EAF59}"/>
              </a:ext>
            </a:extLst>
          </p:cNvPr>
          <p:cNvSpPr>
            <a:spLocks noGrp="1"/>
          </p:cNvSpPr>
          <p:nvPr>
            <p:ph type="sldNum" sz="quarter" idx="12"/>
          </p:nvPr>
        </p:nvSpPr>
        <p:spPr/>
        <p:txBody>
          <a:bodyPr/>
          <a:lstStyle/>
          <a:p>
            <a:fld id="{FEDC71B1-8FCD-429B-A00C-BE115F8FA59F}" type="slidenum">
              <a:rPr lang="en-US" smtClean="0"/>
              <a:t>‹#›</a:t>
            </a:fld>
            <a:endParaRPr lang="en-US"/>
          </a:p>
        </p:txBody>
      </p:sp>
    </p:spTree>
    <p:extLst>
      <p:ext uri="{BB962C8B-B14F-4D97-AF65-F5344CB8AC3E}">
        <p14:creationId xmlns:p14="http://schemas.microsoft.com/office/powerpoint/2010/main" val="2924347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74433-0400-16F5-21D3-1342D3CEBA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A2478D-A802-166B-069C-88C7436A5C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EAF183-14EF-0908-487F-2CBC7275707D}"/>
              </a:ext>
            </a:extLst>
          </p:cNvPr>
          <p:cNvSpPr>
            <a:spLocks noGrp="1"/>
          </p:cNvSpPr>
          <p:nvPr>
            <p:ph type="dt" sz="half" idx="10"/>
          </p:nvPr>
        </p:nvSpPr>
        <p:spPr/>
        <p:txBody>
          <a:bodyPr/>
          <a:lstStyle/>
          <a:p>
            <a:fld id="{EB898831-E98F-4588-8CC9-DFB82790C470}" type="datetimeFigureOut">
              <a:rPr lang="en-US" smtClean="0"/>
              <a:t>7/11/2023</a:t>
            </a:fld>
            <a:endParaRPr lang="en-US"/>
          </a:p>
        </p:txBody>
      </p:sp>
      <p:sp>
        <p:nvSpPr>
          <p:cNvPr id="5" name="Footer Placeholder 4">
            <a:extLst>
              <a:ext uri="{FF2B5EF4-FFF2-40B4-BE49-F238E27FC236}">
                <a16:creationId xmlns:a16="http://schemas.microsoft.com/office/drawing/2014/main" id="{BADDC13A-7D0E-A750-DAE0-80F31FA7D9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305744-F962-65B3-4BC8-0F541E830B6D}"/>
              </a:ext>
            </a:extLst>
          </p:cNvPr>
          <p:cNvSpPr>
            <a:spLocks noGrp="1"/>
          </p:cNvSpPr>
          <p:nvPr>
            <p:ph type="sldNum" sz="quarter" idx="12"/>
          </p:nvPr>
        </p:nvSpPr>
        <p:spPr/>
        <p:txBody>
          <a:bodyPr/>
          <a:lstStyle/>
          <a:p>
            <a:fld id="{FEDC71B1-8FCD-429B-A00C-BE115F8FA59F}" type="slidenum">
              <a:rPr lang="en-US" smtClean="0"/>
              <a:t>‹#›</a:t>
            </a:fld>
            <a:endParaRPr lang="en-US"/>
          </a:p>
        </p:txBody>
      </p:sp>
    </p:spTree>
    <p:extLst>
      <p:ext uri="{BB962C8B-B14F-4D97-AF65-F5344CB8AC3E}">
        <p14:creationId xmlns:p14="http://schemas.microsoft.com/office/powerpoint/2010/main" val="1818989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A250C-A3EC-40F2-D71F-0F9701ECA7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F0FC6F-3817-9B81-9369-4C4611B316A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38B63E5-3384-4999-7822-EAA84D04EC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C63452-A93A-042B-136D-B0831F86885F}"/>
              </a:ext>
            </a:extLst>
          </p:cNvPr>
          <p:cNvSpPr>
            <a:spLocks noGrp="1"/>
          </p:cNvSpPr>
          <p:nvPr>
            <p:ph type="dt" sz="half" idx="10"/>
          </p:nvPr>
        </p:nvSpPr>
        <p:spPr/>
        <p:txBody>
          <a:bodyPr/>
          <a:lstStyle/>
          <a:p>
            <a:fld id="{EB898831-E98F-4588-8CC9-DFB82790C470}" type="datetimeFigureOut">
              <a:rPr lang="en-US" smtClean="0"/>
              <a:t>7/11/2023</a:t>
            </a:fld>
            <a:endParaRPr lang="en-US"/>
          </a:p>
        </p:txBody>
      </p:sp>
      <p:sp>
        <p:nvSpPr>
          <p:cNvPr id="6" name="Footer Placeholder 5">
            <a:extLst>
              <a:ext uri="{FF2B5EF4-FFF2-40B4-BE49-F238E27FC236}">
                <a16:creationId xmlns:a16="http://schemas.microsoft.com/office/drawing/2014/main" id="{4B94B2FF-8412-6627-2915-E0DB8661E3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F2EA04-2FBE-9669-6A51-D4D6FAC75B25}"/>
              </a:ext>
            </a:extLst>
          </p:cNvPr>
          <p:cNvSpPr>
            <a:spLocks noGrp="1"/>
          </p:cNvSpPr>
          <p:nvPr>
            <p:ph type="sldNum" sz="quarter" idx="12"/>
          </p:nvPr>
        </p:nvSpPr>
        <p:spPr/>
        <p:txBody>
          <a:bodyPr/>
          <a:lstStyle/>
          <a:p>
            <a:fld id="{FEDC71B1-8FCD-429B-A00C-BE115F8FA59F}" type="slidenum">
              <a:rPr lang="en-US" smtClean="0"/>
              <a:t>‹#›</a:t>
            </a:fld>
            <a:endParaRPr lang="en-US"/>
          </a:p>
        </p:txBody>
      </p:sp>
    </p:spTree>
    <p:extLst>
      <p:ext uri="{BB962C8B-B14F-4D97-AF65-F5344CB8AC3E}">
        <p14:creationId xmlns:p14="http://schemas.microsoft.com/office/powerpoint/2010/main" val="3966798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8CC9A-AE94-08E9-666A-703FC89949C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C43D5D5-C83F-46AA-1C1D-A850C39FDC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26BF07-42AD-0445-F907-A59DD96AE9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34ED38-7F50-9CD6-4D5C-35F3A9F910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E8FFDA-0EA9-19E2-6E98-A44120624F3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8172EA5-7A17-BA1A-4410-9BAA2E699D2F}"/>
              </a:ext>
            </a:extLst>
          </p:cNvPr>
          <p:cNvSpPr>
            <a:spLocks noGrp="1"/>
          </p:cNvSpPr>
          <p:nvPr>
            <p:ph type="dt" sz="half" idx="10"/>
          </p:nvPr>
        </p:nvSpPr>
        <p:spPr/>
        <p:txBody>
          <a:bodyPr/>
          <a:lstStyle/>
          <a:p>
            <a:fld id="{EB898831-E98F-4588-8CC9-DFB82790C470}" type="datetimeFigureOut">
              <a:rPr lang="en-US" smtClean="0"/>
              <a:t>7/11/2023</a:t>
            </a:fld>
            <a:endParaRPr lang="en-US"/>
          </a:p>
        </p:txBody>
      </p:sp>
      <p:sp>
        <p:nvSpPr>
          <p:cNvPr id="8" name="Footer Placeholder 7">
            <a:extLst>
              <a:ext uri="{FF2B5EF4-FFF2-40B4-BE49-F238E27FC236}">
                <a16:creationId xmlns:a16="http://schemas.microsoft.com/office/drawing/2014/main" id="{0061776F-1439-B329-AC7F-74B28585AC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4F6840A-CC31-09F0-8BCA-7644F0C3E67E}"/>
              </a:ext>
            </a:extLst>
          </p:cNvPr>
          <p:cNvSpPr>
            <a:spLocks noGrp="1"/>
          </p:cNvSpPr>
          <p:nvPr>
            <p:ph type="sldNum" sz="quarter" idx="12"/>
          </p:nvPr>
        </p:nvSpPr>
        <p:spPr/>
        <p:txBody>
          <a:bodyPr/>
          <a:lstStyle/>
          <a:p>
            <a:fld id="{FEDC71B1-8FCD-429B-A00C-BE115F8FA59F}" type="slidenum">
              <a:rPr lang="en-US" smtClean="0"/>
              <a:t>‹#›</a:t>
            </a:fld>
            <a:endParaRPr lang="en-US"/>
          </a:p>
        </p:txBody>
      </p:sp>
    </p:spTree>
    <p:extLst>
      <p:ext uri="{BB962C8B-B14F-4D97-AF65-F5344CB8AC3E}">
        <p14:creationId xmlns:p14="http://schemas.microsoft.com/office/powerpoint/2010/main" val="1988935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2B700-6AC3-8D55-AD2E-7DFA0570FF7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58190B0-7C91-C9E9-5F00-A533C232F9D7}"/>
              </a:ext>
            </a:extLst>
          </p:cNvPr>
          <p:cNvSpPr>
            <a:spLocks noGrp="1"/>
          </p:cNvSpPr>
          <p:nvPr>
            <p:ph type="dt" sz="half" idx="10"/>
          </p:nvPr>
        </p:nvSpPr>
        <p:spPr/>
        <p:txBody>
          <a:bodyPr/>
          <a:lstStyle/>
          <a:p>
            <a:fld id="{EB898831-E98F-4588-8CC9-DFB82790C470}" type="datetimeFigureOut">
              <a:rPr lang="en-US" smtClean="0"/>
              <a:t>7/11/2023</a:t>
            </a:fld>
            <a:endParaRPr lang="en-US"/>
          </a:p>
        </p:txBody>
      </p:sp>
      <p:sp>
        <p:nvSpPr>
          <p:cNvPr id="4" name="Footer Placeholder 3">
            <a:extLst>
              <a:ext uri="{FF2B5EF4-FFF2-40B4-BE49-F238E27FC236}">
                <a16:creationId xmlns:a16="http://schemas.microsoft.com/office/drawing/2014/main" id="{DE97FC81-C76B-1DEA-EFCE-9E055E68962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BF9D28-FE2B-DB49-2AE4-EA9634ED303F}"/>
              </a:ext>
            </a:extLst>
          </p:cNvPr>
          <p:cNvSpPr>
            <a:spLocks noGrp="1"/>
          </p:cNvSpPr>
          <p:nvPr>
            <p:ph type="sldNum" sz="quarter" idx="12"/>
          </p:nvPr>
        </p:nvSpPr>
        <p:spPr/>
        <p:txBody>
          <a:bodyPr/>
          <a:lstStyle/>
          <a:p>
            <a:fld id="{FEDC71B1-8FCD-429B-A00C-BE115F8FA59F}" type="slidenum">
              <a:rPr lang="en-US" smtClean="0"/>
              <a:t>‹#›</a:t>
            </a:fld>
            <a:endParaRPr lang="en-US"/>
          </a:p>
        </p:txBody>
      </p:sp>
    </p:spTree>
    <p:extLst>
      <p:ext uri="{BB962C8B-B14F-4D97-AF65-F5344CB8AC3E}">
        <p14:creationId xmlns:p14="http://schemas.microsoft.com/office/powerpoint/2010/main" val="3632021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FF56FC-E248-7BFF-1D32-B7128167C70A}"/>
              </a:ext>
            </a:extLst>
          </p:cNvPr>
          <p:cNvSpPr>
            <a:spLocks noGrp="1"/>
          </p:cNvSpPr>
          <p:nvPr>
            <p:ph type="dt" sz="half" idx="10"/>
          </p:nvPr>
        </p:nvSpPr>
        <p:spPr/>
        <p:txBody>
          <a:bodyPr/>
          <a:lstStyle/>
          <a:p>
            <a:fld id="{EB898831-E98F-4588-8CC9-DFB82790C470}" type="datetimeFigureOut">
              <a:rPr lang="en-US" smtClean="0"/>
              <a:t>7/11/2023</a:t>
            </a:fld>
            <a:endParaRPr lang="en-US"/>
          </a:p>
        </p:txBody>
      </p:sp>
      <p:sp>
        <p:nvSpPr>
          <p:cNvPr id="3" name="Footer Placeholder 2">
            <a:extLst>
              <a:ext uri="{FF2B5EF4-FFF2-40B4-BE49-F238E27FC236}">
                <a16:creationId xmlns:a16="http://schemas.microsoft.com/office/drawing/2014/main" id="{80FABEF9-2B8D-669C-2D9B-94811F7B15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F677B78-E8C2-A3F0-7B47-C0C0196D9DB9}"/>
              </a:ext>
            </a:extLst>
          </p:cNvPr>
          <p:cNvSpPr>
            <a:spLocks noGrp="1"/>
          </p:cNvSpPr>
          <p:nvPr>
            <p:ph type="sldNum" sz="quarter" idx="12"/>
          </p:nvPr>
        </p:nvSpPr>
        <p:spPr/>
        <p:txBody>
          <a:bodyPr/>
          <a:lstStyle/>
          <a:p>
            <a:fld id="{FEDC71B1-8FCD-429B-A00C-BE115F8FA59F}" type="slidenum">
              <a:rPr lang="en-US" smtClean="0"/>
              <a:t>‹#›</a:t>
            </a:fld>
            <a:endParaRPr lang="en-US"/>
          </a:p>
        </p:txBody>
      </p:sp>
    </p:spTree>
    <p:extLst>
      <p:ext uri="{BB962C8B-B14F-4D97-AF65-F5344CB8AC3E}">
        <p14:creationId xmlns:p14="http://schemas.microsoft.com/office/powerpoint/2010/main" val="35547629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A5F1A-11EE-A297-E3B8-52447CD59C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01D8E4-5085-D559-7D3B-7EEB9E8247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AEB793-25BD-E8CF-E3A7-1624A6A82D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7828DC-D4C2-4C9E-181A-5B91025F27F6}"/>
              </a:ext>
            </a:extLst>
          </p:cNvPr>
          <p:cNvSpPr>
            <a:spLocks noGrp="1"/>
          </p:cNvSpPr>
          <p:nvPr>
            <p:ph type="dt" sz="half" idx="10"/>
          </p:nvPr>
        </p:nvSpPr>
        <p:spPr/>
        <p:txBody>
          <a:bodyPr/>
          <a:lstStyle/>
          <a:p>
            <a:fld id="{EB898831-E98F-4588-8CC9-DFB82790C470}" type="datetimeFigureOut">
              <a:rPr lang="en-US" smtClean="0"/>
              <a:t>7/11/2023</a:t>
            </a:fld>
            <a:endParaRPr lang="en-US"/>
          </a:p>
        </p:txBody>
      </p:sp>
      <p:sp>
        <p:nvSpPr>
          <p:cNvPr id="6" name="Footer Placeholder 5">
            <a:extLst>
              <a:ext uri="{FF2B5EF4-FFF2-40B4-BE49-F238E27FC236}">
                <a16:creationId xmlns:a16="http://schemas.microsoft.com/office/drawing/2014/main" id="{2798D4CA-A283-0A76-8374-6F559C6900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75543E-9447-3010-AD2F-E5834C53D996}"/>
              </a:ext>
            </a:extLst>
          </p:cNvPr>
          <p:cNvSpPr>
            <a:spLocks noGrp="1"/>
          </p:cNvSpPr>
          <p:nvPr>
            <p:ph type="sldNum" sz="quarter" idx="12"/>
          </p:nvPr>
        </p:nvSpPr>
        <p:spPr/>
        <p:txBody>
          <a:bodyPr/>
          <a:lstStyle/>
          <a:p>
            <a:fld id="{FEDC71B1-8FCD-429B-A00C-BE115F8FA59F}" type="slidenum">
              <a:rPr lang="en-US" smtClean="0"/>
              <a:t>‹#›</a:t>
            </a:fld>
            <a:endParaRPr lang="en-US"/>
          </a:p>
        </p:txBody>
      </p:sp>
    </p:spTree>
    <p:extLst>
      <p:ext uri="{BB962C8B-B14F-4D97-AF65-F5344CB8AC3E}">
        <p14:creationId xmlns:p14="http://schemas.microsoft.com/office/powerpoint/2010/main" val="4184547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846EB-DFCC-70B8-D734-E9C91AD5B0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E1EAA9B-3E16-7DE9-BE90-CC4F258981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264A5DC-986F-6E5D-B948-B4BD46B171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C416B2-D08E-BEAC-3383-3B0BBE35E5F2}"/>
              </a:ext>
            </a:extLst>
          </p:cNvPr>
          <p:cNvSpPr>
            <a:spLocks noGrp="1"/>
          </p:cNvSpPr>
          <p:nvPr>
            <p:ph type="dt" sz="half" idx="10"/>
          </p:nvPr>
        </p:nvSpPr>
        <p:spPr/>
        <p:txBody>
          <a:bodyPr/>
          <a:lstStyle/>
          <a:p>
            <a:fld id="{EB898831-E98F-4588-8CC9-DFB82790C470}" type="datetimeFigureOut">
              <a:rPr lang="en-US" smtClean="0"/>
              <a:t>7/11/2023</a:t>
            </a:fld>
            <a:endParaRPr lang="en-US"/>
          </a:p>
        </p:txBody>
      </p:sp>
      <p:sp>
        <p:nvSpPr>
          <p:cNvPr id="6" name="Footer Placeholder 5">
            <a:extLst>
              <a:ext uri="{FF2B5EF4-FFF2-40B4-BE49-F238E27FC236}">
                <a16:creationId xmlns:a16="http://schemas.microsoft.com/office/drawing/2014/main" id="{E67620F3-1F5B-3EA3-2D2B-952B0463D4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56F796-F966-9051-AB1F-9D8D2C7EFC40}"/>
              </a:ext>
            </a:extLst>
          </p:cNvPr>
          <p:cNvSpPr>
            <a:spLocks noGrp="1"/>
          </p:cNvSpPr>
          <p:nvPr>
            <p:ph type="sldNum" sz="quarter" idx="12"/>
          </p:nvPr>
        </p:nvSpPr>
        <p:spPr/>
        <p:txBody>
          <a:bodyPr/>
          <a:lstStyle/>
          <a:p>
            <a:fld id="{FEDC71B1-8FCD-429B-A00C-BE115F8FA59F}" type="slidenum">
              <a:rPr lang="en-US" smtClean="0"/>
              <a:t>‹#›</a:t>
            </a:fld>
            <a:endParaRPr lang="en-US"/>
          </a:p>
        </p:txBody>
      </p:sp>
    </p:spTree>
    <p:extLst>
      <p:ext uri="{BB962C8B-B14F-4D97-AF65-F5344CB8AC3E}">
        <p14:creationId xmlns:p14="http://schemas.microsoft.com/office/powerpoint/2010/main" val="1598246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DA42BB-DF6B-B075-FECA-C1568897C1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BDF3BC-84EC-4DD5-7AFA-6BD056340C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1DDD2A-E252-468B-FA4B-8AA9FF27B6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898831-E98F-4588-8CC9-DFB82790C470}" type="datetimeFigureOut">
              <a:rPr lang="en-US" smtClean="0"/>
              <a:t>7/11/2023</a:t>
            </a:fld>
            <a:endParaRPr lang="en-US"/>
          </a:p>
        </p:txBody>
      </p:sp>
      <p:sp>
        <p:nvSpPr>
          <p:cNvPr id="5" name="Footer Placeholder 4">
            <a:extLst>
              <a:ext uri="{FF2B5EF4-FFF2-40B4-BE49-F238E27FC236}">
                <a16:creationId xmlns:a16="http://schemas.microsoft.com/office/drawing/2014/main" id="{A3E82FA2-227D-C81F-FA7A-C866EC02B1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747FE24-AB31-446F-52CF-A924CA2D10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DC71B1-8FCD-429B-A00C-BE115F8FA59F}" type="slidenum">
              <a:rPr lang="en-US" smtClean="0"/>
              <a:t>‹#›</a:t>
            </a:fld>
            <a:endParaRPr lang="en-US"/>
          </a:p>
        </p:txBody>
      </p:sp>
    </p:spTree>
    <p:extLst>
      <p:ext uri="{BB962C8B-B14F-4D97-AF65-F5344CB8AC3E}">
        <p14:creationId xmlns:p14="http://schemas.microsoft.com/office/powerpoint/2010/main" val="31262948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15D07-A416-4DBB-6101-5AADCA565420}"/>
              </a:ext>
            </a:extLst>
          </p:cNvPr>
          <p:cNvSpPr>
            <a:spLocks noGrp="1"/>
          </p:cNvSpPr>
          <p:nvPr>
            <p:ph type="title"/>
          </p:nvPr>
        </p:nvSpPr>
        <p:spPr>
          <a:xfrm>
            <a:off x="1066800" y="255665"/>
            <a:ext cx="10058400" cy="864475"/>
          </a:xfrm>
        </p:spPr>
        <p:txBody>
          <a:bodyPr>
            <a:normAutofit/>
          </a:bodyPr>
          <a:lstStyle/>
          <a:p>
            <a:r>
              <a:rPr lang="en-US" sz="3600" b="1" i="1" u="sng" dirty="0">
                <a:solidFill>
                  <a:srgbClr val="C00000"/>
                </a:solidFill>
                <a:effectLst>
                  <a:outerShdw blurRad="38100" dist="38100" dir="2700000" algn="tl">
                    <a:srgbClr val="000000">
                      <a:alpha val="43137"/>
                    </a:srgbClr>
                  </a:outerShdw>
                </a:effectLst>
              </a:rPr>
              <a:t>Preprocessing</a:t>
            </a:r>
            <a:endParaRPr lang="en-US" sz="3600" dirty="0"/>
          </a:p>
        </p:txBody>
      </p:sp>
      <p:sp>
        <p:nvSpPr>
          <p:cNvPr id="3" name="Content Placeholder 2">
            <a:extLst>
              <a:ext uri="{FF2B5EF4-FFF2-40B4-BE49-F238E27FC236}">
                <a16:creationId xmlns:a16="http://schemas.microsoft.com/office/drawing/2014/main" id="{F6C3A822-1CB7-9206-DA08-2FF0D1CA5408}"/>
              </a:ext>
            </a:extLst>
          </p:cNvPr>
          <p:cNvSpPr>
            <a:spLocks noGrp="1"/>
          </p:cNvSpPr>
          <p:nvPr>
            <p:ph idx="1"/>
          </p:nvPr>
        </p:nvSpPr>
        <p:spPr>
          <a:xfrm>
            <a:off x="182880" y="923366"/>
            <a:ext cx="10972800" cy="5782234"/>
          </a:xfrm>
        </p:spPr>
        <p:txBody>
          <a:bodyPr>
            <a:normAutofit fontScale="55000" lnSpcReduction="20000"/>
          </a:bodyPr>
          <a:lstStyle/>
          <a:p>
            <a:pPr marL="0" marR="0" indent="0">
              <a:lnSpc>
                <a:spcPct val="107000"/>
              </a:lnSpc>
              <a:spcBef>
                <a:spcPts val="0"/>
              </a:spcBef>
              <a:spcAft>
                <a:spcPts val="0"/>
              </a:spcAft>
              <a:buNone/>
            </a:pPr>
            <a:r>
              <a:rPr lang="en-US" sz="23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Preprocessing involves transforming and preparing the data to ensure it is in a suitable format for analysis. Here are some steps you can follow for preprocessing data for bank customer churn prediction:</a:t>
            </a:r>
          </a:p>
          <a:p>
            <a:pPr marL="251460" marR="0" indent="-342900">
              <a:lnSpc>
                <a:spcPct val="107000"/>
              </a:lnSpc>
              <a:spcBef>
                <a:spcPts val="0"/>
              </a:spcBef>
              <a:spcAft>
                <a:spcPts val="0"/>
              </a:spcAft>
              <a:buFont typeface="Wingdings" panose="05000000000000000000" pitchFamily="2" charset="2"/>
              <a:buChar char="Ø"/>
            </a:pPr>
            <a:r>
              <a:rPr lang="en-US" sz="5100" kern="100" dirty="0">
                <a:solidFill>
                  <a:schemeClr val="accent2"/>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Statistics</a:t>
            </a:r>
            <a:r>
              <a:rPr lang="en-US" sz="3100" kern="100" dirty="0">
                <a:solidFill>
                  <a:schemeClr val="accent2"/>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31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indent="0">
              <a:lnSpc>
                <a:spcPct val="107000"/>
              </a:lnSpc>
              <a:spcBef>
                <a:spcPts val="0"/>
              </a:spcBef>
              <a:spcAft>
                <a:spcPts val="0"/>
              </a:spcAft>
              <a:buNone/>
            </a:pPr>
            <a:r>
              <a:rPr lang="en-US" sz="2100" kern="100" dirty="0">
                <a:latin typeface="Calibri" panose="020F0502020204030204" pitchFamily="34" charset="0"/>
                <a:ea typeface="Calibri" panose="020F0502020204030204" pitchFamily="34" charset="0"/>
                <a:cs typeface="Times New Roman" panose="02020603050405020304" pitchFamily="18" charset="0"/>
              </a:rPr>
              <a:t>           </a:t>
            </a:r>
            <a:r>
              <a:rPr lang="en-US" sz="33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preprocessing statistics play a vital role in preparing </a:t>
            </a:r>
          </a:p>
          <a:p>
            <a:pPr marL="0" indent="0">
              <a:lnSpc>
                <a:spcPct val="107000"/>
              </a:lnSpc>
              <a:spcBef>
                <a:spcPts val="0"/>
              </a:spcBef>
              <a:spcAft>
                <a:spcPts val="0"/>
              </a:spcAft>
              <a:buNone/>
            </a:pPr>
            <a:r>
              <a:rPr lang="en-US" sz="33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the data for modeling.Here Correlation Analysis  is the   </a:t>
            </a:r>
          </a:p>
          <a:p>
            <a:pPr marL="0" indent="0">
              <a:lnSpc>
                <a:spcPct val="107000"/>
              </a:lnSpc>
              <a:spcBef>
                <a:spcPts val="0"/>
              </a:spcBef>
              <a:spcAft>
                <a:spcPts val="0"/>
              </a:spcAft>
              <a:buNone/>
            </a:pPr>
            <a:r>
              <a:rPr lang="en-US" sz="33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preprocessing statistics commonly used in</a:t>
            </a:r>
          </a:p>
          <a:p>
            <a:pPr marL="0" indent="0">
              <a:lnSpc>
                <a:spcPct val="107000"/>
              </a:lnSpc>
              <a:spcBef>
                <a:spcPts val="0"/>
              </a:spcBef>
              <a:spcAft>
                <a:spcPts val="0"/>
              </a:spcAft>
              <a:buNone/>
            </a:pPr>
            <a:r>
              <a:rPr lang="en-US" sz="33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bank customer churn prediction:</a:t>
            </a:r>
          </a:p>
          <a:p>
            <a:pPr marL="0" indent="0">
              <a:lnSpc>
                <a:spcPct val="107000"/>
              </a:lnSpc>
              <a:spcBef>
                <a:spcPts val="0"/>
              </a:spcBef>
              <a:spcAft>
                <a:spcPts val="0"/>
              </a:spcAft>
              <a:buNone/>
            </a:pPr>
            <a:r>
              <a:rPr lang="en-US" sz="33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Correlation Analysis: Correlation analysis </a:t>
            </a:r>
          </a:p>
          <a:p>
            <a:pPr marL="0" indent="0">
              <a:lnSpc>
                <a:spcPct val="107000"/>
              </a:lnSpc>
              <a:spcBef>
                <a:spcPts val="0"/>
              </a:spcBef>
              <a:spcAft>
                <a:spcPts val="0"/>
              </a:spcAft>
              <a:buNone/>
            </a:pPr>
            <a:r>
              <a:rPr lang="en-US" sz="33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helps in understanding the relationships between different</a:t>
            </a:r>
          </a:p>
          <a:p>
            <a:pPr marL="0" indent="0">
              <a:lnSpc>
                <a:spcPct val="107000"/>
              </a:lnSpc>
              <a:spcBef>
                <a:spcPts val="0"/>
              </a:spcBef>
              <a:spcAft>
                <a:spcPts val="0"/>
              </a:spcAft>
              <a:buNone/>
            </a:pPr>
            <a:r>
              <a:rPr lang="en-US" sz="33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variables and their association with customer churn.</a:t>
            </a:r>
          </a:p>
          <a:p>
            <a:pPr marL="0" marR="0" indent="0">
              <a:lnSpc>
                <a:spcPct val="107000"/>
              </a:lnSpc>
              <a:spcBef>
                <a:spcPts val="0"/>
              </a:spcBef>
              <a:spcAft>
                <a:spcPts val="0"/>
              </a:spcAft>
              <a:buNone/>
            </a:pPr>
            <a:endParaRPr lang="en-US" sz="3300" kern="1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33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en-US" sz="32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Code:</a:t>
            </a:r>
          </a:p>
          <a:p>
            <a:pPr marL="0" marR="0" indent="0">
              <a:lnSpc>
                <a:spcPct val="107000"/>
              </a:lnSpc>
              <a:spcBef>
                <a:spcPts val="0"/>
              </a:spcBef>
              <a:spcAft>
                <a:spcPts val="0"/>
              </a:spcAft>
              <a:buNone/>
            </a:pPr>
            <a:endParaRPr lang="en-US" sz="1800" kern="1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endParaRPr lang="en-US" sz="1800" kern="1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800" kern="100" dirty="0">
                <a:latin typeface="Calibri" panose="020F0502020204030204" pitchFamily="34" charset="0"/>
                <a:ea typeface="Calibri" panose="020F0502020204030204" pitchFamily="34" charset="0"/>
                <a:cs typeface="Times New Roman" panose="02020603050405020304" pitchFamily="18" charset="0"/>
              </a:rPr>
              <a:t>  </a:t>
            </a:r>
          </a:p>
          <a:p>
            <a:pPr marL="0" marR="0" indent="0">
              <a:lnSpc>
                <a:spcPct val="107000"/>
              </a:lnSpc>
              <a:spcBef>
                <a:spcPts val="0"/>
              </a:spcBef>
              <a:spcAft>
                <a:spcPts val="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51460" marR="0" indent="-342900">
              <a:lnSpc>
                <a:spcPct val="107000"/>
              </a:lnSpc>
              <a:spcBef>
                <a:spcPts val="0"/>
              </a:spcBef>
              <a:spcAft>
                <a:spcPts val="0"/>
              </a:spcAft>
              <a:buFont typeface="Wingdings" panose="05000000000000000000" pitchFamily="2" charset="2"/>
              <a:buChar char="Ø"/>
            </a:pPr>
            <a:r>
              <a:rPr lang="en-US" sz="4400" kern="100" dirty="0">
                <a:solidFill>
                  <a:schemeClr val="accent2"/>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Variable types-</a:t>
            </a:r>
          </a:p>
          <a:p>
            <a:pPr marL="0" marR="0">
              <a:lnSpc>
                <a:spcPct val="107000"/>
              </a:lnSpc>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38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38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catogerical</a:t>
            </a:r>
          </a:p>
          <a:p>
            <a:pPr marL="0" marR="0">
              <a:lnSpc>
                <a:spcPct val="107000"/>
              </a:lnSpc>
              <a:spcBef>
                <a:spcPts val="0"/>
              </a:spcBef>
              <a:spcAft>
                <a:spcPts val="0"/>
              </a:spcAft>
            </a:pPr>
            <a:r>
              <a:rPr lang="en-US" sz="29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33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We find unique vales in the data and if the number of unique </a:t>
            </a:r>
          </a:p>
          <a:p>
            <a:pPr marL="0" marR="0">
              <a:lnSpc>
                <a:spcPct val="107000"/>
              </a:lnSpc>
              <a:spcBef>
                <a:spcPts val="0"/>
              </a:spcBef>
              <a:spcAft>
                <a:spcPts val="0"/>
              </a:spcAft>
            </a:pPr>
            <a:r>
              <a:rPr lang="en-US" sz="33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values is &lt; 15 then we call it as  catogerical variables.</a:t>
            </a:r>
          </a:p>
          <a:p>
            <a:pPr marL="0" marR="0">
              <a:lnSpc>
                <a:spcPct val="107000"/>
              </a:lnSpc>
              <a:spcBef>
                <a:spcPts val="0"/>
              </a:spcBef>
              <a:spcAft>
                <a:spcPts val="0"/>
              </a:spcAft>
            </a:pPr>
            <a:r>
              <a:rPr lang="en-US" sz="23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38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38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numerical</a:t>
            </a:r>
          </a:p>
          <a:p>
            <a:pPr marL="0" marR="0">
              <a:lnSpc>
                <a:spcPct val="107000"/>
              </a:lnSpc>
              <a:spcBef>
                <a:spcPts val="0"/>
              </a:spcBef>
              <a:spcAft>
                <a:spcPts val="0"/>
              </a:spcAft>
            </a:pPr>
            <a:r>
              <a:rPr lang="en-US" sz="29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33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We check missing values .</a:t>
            </a:r>
          </a:p>
        </p:txBody>
      </p:sp>
      <p:pic>
        <p:nvPicPr>
          <p:cNvPr id="3074" name="Picture 2" descr="Churn Prediction ">
            <a:extLst>
              <a:ext uri="{FF2B5EF4-FFF2-40B4-BE49-F238E27FC236}">
                <a16:creationId xmlns:a16="http://schemas.microsoft.com/office/drawing/2014/main" id="{0C46AAB9-7A08-FD97-B5A3-7C81F681D9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2472" y="923366"/>
            <a:ext cx="5199528" cy="23684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0E8847A-03AD-3BE7-07D8-0CA95503F61A}"/>
              </a:ext>
            </a:extLst>
          </p:cNvPr>
          <p:cNvPicPr>
            <a:picLocks noChangeAspect="1"/>
          </p:cNvPicPr>
          <p:nvPr/>
        </p:nvPicPr>
        <p:blipFill>
          <a:blip r:embed="rId3"/>
          <a:stretch>
            <a:fillRect/>
          </a:stretch>
        </p:blipFill>
        <p:spPr>
          <a:xfrm>
            <a:off x="6621780" y="3771901"/>
            <a:ext cx="5600700" cy="1943100"/>
          </a:xfrm>
          <a:prstGeom prst="rect">
            <a:avLst/>
          </a:prstGeom>
        </p:spPr>
      </p:pic>
    </p:spTree>
    <p:extLst>
      <p:ext uri="{BB962C8B-B14F-4D97-AF65-F5344CB8AC3E}">
        <p14:creationId xmlns:p14="http://schemas.microsoft.com/office/powerpoint/2010/main" val="2780290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EECF3E-D19C-3597-00D1-4A9A8585E859}"/>
              </a:ext>
            </a:extLst>
          </p:cNvPr>
          <p:cNvSpPr>
            <a:spLocks noGrp="1"/>
          </p:cNvSpPr>
          <p:nvPr>
            <p:ph idx="1"/>
          </p:nvPr>
        </p:nvSpPr>
        <p:spPr>
          <a:xfrm>
            <a:off x="1097280" y="573741"/>
            <a:ext cx="10058400" cy="6051177"/>
          </a:xfrm>
        </p:spPr>
        <p:txBody>
          <a:bodyPr>
            <a:normAutofit/>
          </a:bodyPr>
          <a:lstStyle/>
          <a:p>
            <a:r>
              <a:rPr lang="en-US" sz="3200" b="1" i="1" dirty="0">
                <a:solidFill>
                  <a:srgbClr val="C00000"/>
                </a:solidFill>
                <a:latin typeface="Söhne"/>
              </a:rPr>
              <a:t>D</a:t>
            </a:r>
            <a:r>
              <a:rPr lang="en-US" sz="3200" b="1" i="1" dirty="0">
                <a:solidFill>
                  <a:srgbClr val="C00000"/>
                </a:solidFill>
                <a:effectLst/>
                <a:latin typeface="Söhne"/>
              </a:rPr>
              <a:t>ecision tree algorithm:                       </a:t>
            </a:r>
            <a:r>
              <a:rPr lang="en-US" sz="3200" b="1" i="1" kern="0" dirty="0">
                <a:solidFill>
                  <a:srgbClr val="C00000"/>
                </a:solidFill>
                <a:effectLst/>
                <a:latin typeface="Calibri" panose="020F0502020204030204" pitchFamily="34" charset="0"/>
                <a:ea typeface="Times New Roman" panose="02020603050405020304" pitchFamily="18" charset="0"/>
                <a:cs typeface="Calibri" panose="020F0502020204030204" pitchFamily="34" charset="0"/>
              </a:rPr>
              <a:t>Logistic regression:</a:t>
            </a:r>
            <a:endParaRPr lang="en-US" sz="3200" dirty="0">
              <a:solidFill>
                <a:schemeClr val="bg1"/>
              </a:solidFill>
            </a:endParaRPr>
          </a:p>
        </p:txBody>
      </p:sp>
      <p:pic>
        <p:nvPicPr>
          <p:cNvPr id="4" name="Picture 3">
            <a:extLst>
              <a:ext uri="{FF2B5EF4-FFF2-40B4-BE49-F238E27FC236}">
                <a16:creationId xmlns:a16="http://schemas.microsoft.com/office/drawing/2014/main" id="{C1B37E5E-6FA2-6D11-6FDA-17772D909C3D}"/>
              </a:ext>
            </a:extLst>
          </p:cNvPr>
          <p:cNvPicPr>
            <a:picLocks noChangeAspect="1"/>
          </p:cNvPicPr>
          <p:nvPr/>
        </p:nvPicPr>
        <p:blipFill>
          <a:blip r:embed="rId2"/>
          <a:stretch>
            <a:fillRect/>
          </a:stretch>
        </p:blipFill>
        <p:spPr>
          <a:xfrm>
            <a:off x="1036320" y="1537446"/>
            <a:ext cx="5776856" cy="3442447"/>
          </a:xfrm>
          <a:prstGeom prst="rect">
            <a:avLst/>
          </a:prstGeom>
        </p:spPr>
      </p:pic>
      <p:pic>
        <p:nvPicPr>
          <p:cNvPr id="7" name="Picture 6">
            <a:extLst>
              <a:ext uri="{FF2B5EF4-FFF2-40B4-BE49-F238E27FC236}">
                <a16:creationId xmlns:a16="http://schemas.microsoft.com/office/drawing/2014/main" id="{79B42228-463F-5CA8-900B-1C06569A849E}"/>
              </a:ext>
            </a:extLst>
          </p:cNvPr>
          <p:cNvPicPr>
            <a:picLocks noChangeAspect="1"/>
          </p:cNvPicPr>
          <p:nvPr/>
        </p:nvPicPr>
        <p:blipFill>
          <a:blip r:embed="rId3"/>
          <a:stretch>
            <a:fillRect/>
          </a:stretch>
        </p:blipFill>
        <p:spPr>
          <a:xfrm>
            <a:off x="8299650" y="1510968"/>
            <a:ext cx="2694666" cy="3468925"/>
          </a:xfrm>
          <a:prstGeom prst="rect">
            <a:avLst/>
          </a:prstGeom>
        </p:spPr>
      </p:pic>
    </p:spTree>
    <p:extLst>
      <p:ext uri="{BB962C8B-B14F-4D97-AF65-F5344CB8AC3E}">
        <p14:creationId xmlns:p14="http://schemas.microsoft.com/office/powerpoint/2010/main" val="307791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FE1D7-1D14-D723-932C-72D886734BD4}"/>
              </a:ext>
            </a:extLst>
          </p:cNvPr>
          <p:cNvSpPr>
            <a:spLocks noGrp="1"/>
          </p:cNvSpPr>
          <p:nvPr>
            <p:ph type="title"/>
          </p:nvPr>
        </p:nvSpPr>
        <p:spPr>
          <a:xfrm>
            <a:off x="1097280" y="286603"/>
            <a:ext cx="10058400" cy="702305"/>
          </a:xfrm>
        </p:spPr>
        <p:txBody>
          <a:bodyPr>
            <a:normAutofit/>
          </a:bodyPr>
          <a:lstStyle/>
          <a:p>
            <a:r>
              <a:rPr lang="en-US" sz="3600" b="1" i="1" u="sng" kern="100" dirty="0">
                <a:solidFill>
                  <a:srgbClr val="C00000"/>
                </a:solidFill>
                <a:effectLst>
                  <a:outerShdw blurRad="38100" dist="38100" dir="2700000" algn="tl">
                    <a:srgbClr val="000000">
                      <a:alpha val="43137"/>
                    </a:srgbClr>
                  </a:outerShdw>
                </a:effectLst>
                <a:latin typeface="Segoe UI" panose="020B0502040204020203" pitchFamily="34" charset="0"/>
                <a:ea typeface="Calibri" panose="020F0502020204030204" pitchFamily="34" charset="0"/>
                <a:cs typeface="Times New Roman" panose="02020603050405020304" pitchFamily="18" charset="0"/>
              </a:rPr>
              <a:t>Hyperparametric tuning process</a:t>
            </a:r>
            <a:endParaRPr lang="en-US" sz="3600" b="1" i="1" u="sng" dirty="0">
              <a:solidFill>
                <a:srgbClr val="C00000"/>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0C2EC811-0502-401E-A72C-12F00744E398}"/>
              </a:ext>
            </a:extLst>
          </p:cNvPr>
          <p:cNvSpPr>
            <a:spLocks noGrp="1"/>
          </p:cNvSpPr>
          <p:nvPr>
            <p:ph idx="1"/>
          </p:nvPr>
        </p:nvSpPr>
        <p:spPr>
          <a:xfrm>
            <a:off x="1145689" y="1219201"/>
            <a:ext cx="10058400" cy="6391834"/>
          </a:xfrm>
        </p:spPr>
        <p:txBody>
          <a:bodyPr>
            <a:normAutofit/>
          </a:bodyPr>
          <a:lstStyle/>
          <a:p>
            <a:pPr marL="0" marR="0" indent="0">
              <a:lnSpc>
                <a:spcPct val="107000"/>
              </a:lnSpc>
              <a:spcBef>
                <a:spcPts val="0"/>
              </a:spcBef>
              <a:spcAft>
                <a:spcPts val="0"/>
              </a:spcAft>
              <a:buNone/>
            </a:pPr>
            <a:r>
              <a:rPr lang="en-US" sz="2000" kern="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Hyperparametric tuning involves searching for best combination of hyperparameter values. </a:t>
            </a:r>
            <a:r>
              <a:rPr lang="en-US" sz="2000" kern="100" dirty="0">
                <a:solidFill>
                  <a:schemeClr val="bg1"/>
                </a:solidFill>
                <a:latin typeface="Segoe UI" panose="020B0502040204020203" pitchFamily="34" charset="0"/>
                <a:ea typeface="Calibri" panose="020F0502020204030204" pitchFamily="34" charset="0"/>
                <a:cs typeface="Times New Roman" panose="02020603050405020304" pitchFamily="18" charset="0"/>
              </a:rPr>
              <a:t>I</a:t>
            </a:r>
            <a:r>
              <a:rPr lang="en-US" sz="2000" kern="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 aims to find the configuration that maximizes the model’s performance metric e.g.,accuracy on a validation set.</a:t>
            </a:r>
          </a:p>
          <a:p>
            <a:pPr marL="0" marR="0" indent="0">
              <a:lnSpc>
                <a:spcPct val="107000"/>
              </a:lnSpc>
              <a:spcBef>
                <a:spcPts val="0"/>
              </a:spcBef>
              <a:spcAft>
                <a:spcPts val="0"/>
              </a:spcAft>
              <a:buNone/>
            </a:pPr>
            <a:r>
              <a:rPr lang="en-US" sz="2400" b="1" i="1" kern="100" dirty="0">
                <a:solidFill>
                  <a:schemeClr val="accent3"/>
                </a:solidFill>
                <a:effectLst/>
                <a:latin typeface="Calibri" panose="020F0502020204030204" pitchFamily="34" charset="0"/>
                <a:ea typeface="Calibri" panose="020F0502020204030204" pitchFamily="34" charset="0"/>
                <a:cs typeface="Times New Roman" panose="02020603050405020304" pitchFamily="18" charset="0"/>
              </a:rPr>
              <a:t>NEED FOR HYPER PARAMETER TUNING</a:t>
            </a:r>
          </a:p>
          <a:p>
            <a:pPr marR="0">
              <a:lnSpc>
                <a:spcPct val="107000"/>
              </a:lnSpc>
              <a:spcBef>
                <a:spcPts val="0"/>
              </a:spcBef>
              <a:spcAft>
                <a:spcPts val="0"/>
              </a:spcAft>
              <a:buFont typeface="Wingdings" panose="05000000000000000000" pitchFamily="2" charset="2"/>
              <a:buChar char="q"/>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Generalization improvement</a:t>
            </a:r>
          </a:p>
          <a:p>
            <a:pPr marR="0">
              <a:lnSpc>
                <a:spcPct val="107000"/>
              </a:lnSpc>
              <a:spcBef>
                <a:spcPts val="0"/>
              </a:spcBef>
              <a:spcAft>
                <a:spcPts val="0"/>
              </a:spcAft>
              <a:buFont typeface="Wingdings" panose="05000000000000000000" pitchFamily="2" charset="2"/>
              <a:buChar char="q"/>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Adaptation to problem characteristics</a:t>
            </a:r>
          </a:p>
          <a:p>
            <a:pPr marR="0">
              <a:lnSpc>
                <a:spcPct val="107000"/>
              </a:lnSpc>
              <a:spcBef>
                <a:spcPts val="0"/>
              </a:spcBef>
              <a:spcAft>
                <a:spcPts val="0"/>
              </a:spcAft>
              <a:buFont typeface="Wingdings" panose="05000000000000000000" pitchFamily="2" charset="2"/>
              <a:buChar char="q"/>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Robustness and stability:</a:t>
            </a:r>
          </a:p>
          <a:p>
            <a:pPr marR="0">
              <a:lnSpc>
                <a:spcPct val="107000"/>
              </a:lnSpc>
              <a:spcBef>
                <a:spcPts val="0"/>
              </a:spcBef>
              <a:spcAft>
                <a:spcPts val="0"/>
              </a:spcAft>
              <a:buFont typeface="Wingdings" panose="05000000000000000000" pitchFamily="2" charset="2"/>
              <a:buChar char="q"/>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Resource utilization</a:t>
            </a:r>
          </a:p>
          <a:p>
            <a:pPr marL="0" marR="0" indent="0">
              <a:lnSpc>
                <a:spcPct val="107000"/>
              </a:lnSpc>
              <a:spcBef>
                <a:spcPts val="0"/>
              </a:spcBef>
              <a:spcAft>
                <a:spcPts val="0"/>
              </a:spcAft>
              <a:buNone/>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Hyperparameter tuning can be performed through various techniques, including grid search, random search, Bayesian optimization, genetic algorithms, and more. These methods systematically explore the hyperparameter space, evaluating different configurations and selecting the best ones based on performance metrics.</a:t>
            </a:r>
          </a:p>
        </p:txBody>
      </p:sp>
    </p:spTree>
    <p:extLst>
      <p:ext uri="{BB962C8B-B14F-4D97-AF65-F5344CB8AC3E}">
        <p14:creationId xmlns:p14="http://schemas.microsoft.com/office/powerpoint/2010/main" val="1576328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00FA1-2389-56FC-B5ED-BA420D3182BF}"/>
              </a:ext>
            </a:extLst>
          </p:cNvPr>
          <p:cNvSpPr>
            <a:spLocks noGrp="1"/>
          </p:cNvSpPr>
          <p:nvPr>
            <p:ph type="title"/>
          </p:nvPr>
        </p:nvSpPr>
        <p:spPr>
          <a:xfrm>
            <a:off x="1097280" y="286604"/>
            <a:ext cx="10058400" cy="591938"/>
          </a:xfrm>
        </p:spPr>
        <p:txBody>
          <a:bodyPr>
            <a:normAutofit/>
          </a:bodyPr>
          <a:lstStyle/>
          <a:p>
            <a:r>
              <a:rPr lang="en-US" sz="3200" b="1" i="1" u="sng" dirty="0">
                <a:solidFill>
                  <a:srgbClr val="C00000"/>
                </a:solidFill>
                <a:effectLst/>
                <a:latin typeface="Söhne"/>
              </a:rPr>
              <a:t>GridSearchCV:</a:t>
            </a:r>
            <a:endParaRPr lang="en-US" sz="3200" b="1" i="1" u="sng" dirty="0">
              <a:solidFill>
                <a:srgbClr val="C00000"/>
              </a:solidFill>
            </a:endParaRPr>
          </a:p>
        </p:txBody>
      </p:sp>
      <p:sp>
        <p:nvSpPr>
          <p:cNvPr id="3" name="Content Placeholder 2">
            <a:extLst>
              <a:ext uri="{FF2B5EF4-FFF2-40B4-BE49-F238E27FC236}">
                <a16:creationId xmlns:a16="http://schemas.microsoft.com/office/drawing/2014/main" id="{75F71E2B-54F7-34C4-9F39-3723D23D1AEA}"/>
              </a:ext>
            </a:extLst>
          </p:cNvPr>
          <p:cNvSpPr>
            <a:spLocks noGrp="1"/>
          </p:cNvSpPr>
          <p:nvPr>
            <p:ph idx="1"/>
          </p:nvPr>
        </p:nvSpPr>
        <p:spPr>
          <a:xfrm>
            <a:off x="1097280" y="1013013"/>
            <a:ext cx="10058400" cy="5316070"/>
          </a:xfrm>
        </p:spPr>
        <p:txBody>
          <a:bodyPr>
            <a:normAutofit/>
          </a:bodyPr>
          <a:lstStyle/>
          <a:p>
            <a:r>
              <a:rPr lang="en-US" sz="2200" dirty="0">
                <a:solidFill>
                  <a:schemeClr val="bg1"/>
                </a:solidFill>
                <a:effectLst/>
                <a:latin typeface="Söhne"/>
              </a:rPr>
              <a:t>Grid search with cross-validation (</a:t>
            </a:r>
            <a:r>
              <a:rPr lang="en-US" sz="2200" dirty="0" err="1">
                <a:solidFill>
                  <a:schemeClr val="bg1"/>
                </a:solidFill>
                <a:effectLst/>
                <a:latin typeface="Söhne"/>
              </a:rPr>
              <a:t>GridSearchCV</a:t>
            </a:r>
            <a:r>
              <a:rPr lang="en-US" sz="2200" dirty="0">
                <a:solidFill>
                  <a:schemeClr val="bg1"/>
                </a:solidFill>
                <a:effectLst/>
                <a:latin typeface="Söhne"/>
              </a:rPr>
              <a:t>) is a popular method for hyperparameter tuning in machine learning. It systematically searches for the optimal combination of hyperparameter values by evaluating the model's performance across different parameter settings using cross-validation.</a:t>
            </a:r>
          </a:p>
          <a:p>
            <a:pPr>
              <a:buFont typeface="Wingdings" panose="05000000000000000000" pitchFamily="2" charset="2"/>
              <a:buChar char="q"/>
            </a:pPr>
            <a:r>
              <a:rPr lang="en-US" sz="2200" dirty="0">
                <a:solidFill>
                  <a:schemeClr val="bg1"/>
                </a:solidFill>
                <a:effectLst/>
                <a:latin typeface="Söhne"/>
              </a:rPr>
              <a:t>Define parameter grid</a:t>
            </a:r>
          </a:p>
          <a:p>
            <a:pPr>
              <a:buFont typeface="Wingdings" panose="05000000000000000000" pitchFamily="2" charset="2"/>
              <a:buChar char="q"/>
            </a:pPr>
            <a:r>
              <a:rPr lang="en-US" sz="2200" dirty="0">
                <a:solidFill>
                  <a:schemeClr val="bg1"/>
                </a:solidFill>
                <a:effectLst/>
                <a:latin typeface="Söhne"/>
              </a:rPr>
              <a:t>Set up cross-validation</a:t>
            </a:r>
          </a:p>
          <a:p>
            <a:pPr>
              <a:buFont typeface="Wingdings" panose="05000000000000000000" pitchFamily="2" charset="2"/>
              <a:buChar char="q"/>
            </a:pPr>
            <a:r>
              <a:rPr lang="en-US" sz="2200" dirty="0">
                <a:solidFill>
                  <a:schemeClr val="bg1"/>
                </a:solidFill>
                <a:effectLst/>
                <a:latin typeface="Söhne"/>
              </a:rPr>
              <a:t>Perform grid search</a:t>
            </a:r>
          </a:p>
          <a:p>
            <a:pPr>
              <a:buFont typeface="Wingdings" panose="05000000000000000000" pitchFamily="2" charset="2"/>
              <a:buChar char="q"/>
            </a:pPr>
            <a:r>
              <a:rPr lang="en-US" sz="2200" dirty="0" err="1">
                <a:solidFill>
                  <a:schemeClr val="bg1"/>
                </a:solidFill>
                <a:effectLst/>
                <a:latin typeface="Söhne"/>
              </a:rPr>
              <a:t>best_params</a:t>
            </a:r>
            <a:r>
              <a:rPr lang="en-US" sz="2200" dirty="0">
                <a:solidFill>
                  <a:schemeClr val="bg1"/>
                </a:solidFill>
                <a:effectLst/>
                <a:latin typeface="Söhne"/>
              </a:rPr>
              <a:t>_</a:t>
            </a:r>
          </a:p>
          <a:p>
            <a:pPr marL="0" indent="0">
              <a:buNone/>
            </a:pPr>
            <a:endParaRPr lang="en-US" sz="2200" dirty="0">
              <a:solidFill>
                <a:schemeClr val="bg1"/>
              </a:solidFill>
              <a:effectLst/>
              <a:latin typeface="Söhne"/>
            </a:endParaRPr>
          </a:p>
        </p:txBody>
      </p:sp>
      <p:pic>
        <p:nvPicPr>
          <p:cNvPr id="5" name="Picture 4">
            <a:extLst>
              <a:ext uri="{FF2B5EF4-FFF2-40B4-BE49-F238E27FC236}">
                <a16:creationId xmlns:a16="http://schemas.microsoft.com/office/drawing/2014/main" id="{EB4BF574-A569-DCC1-5A6A-8C9892B411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1811" y="4787153"/>
            <a:ext cx="8007163" cy="1891552"/>
          </a:xfrm>
          <a:prstGeom prst="rect">
            <a:avLst/>
          </a:prstGeom>
        </p:spPr>
      </p:pic>
    </p:spTree>
    <p:extLst>
      <p:ext uri="{BB962C8B-B14F-4D97-AF65-F5344CB8AC3E}">
        <p14:creationId xmlns:p14="http://schemas.microsoft.com/office/powerpoint/2010/main" val="184745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ACA87-F7E4-84F6-AA59-8C224EABEE74}"/>
              </a:ext>
            </a:extLst>
          </p:cNvPr>
          <p:cNvSpPr>
            <a:spLocks noGrp="1"/>
          </p:cNvSpPr>
          <p:nvPr>
            <p:ph type="title"/>
          </p:nvPr>
        </p:nvSpPr>
        <p:spPr>
          <a:xfrm>
            <a:off x="1097280" y="286604"/>
            <a:ext cx="10058400" cy="789162"/>
          </a:xfrm>
        </p:spPr>
        <p:txBody>
          <a:bodyPr>
            <a:normAutofit/>
          </a:bodyPr>
          <a:lstStyle/>
          <a:p>
            <a:r>
              <a:rPr lang="en-US" sz="3200" b="1" i="1" u="sng" dirty="0">
                <a:solidFill>
                  <a:srgbClr val="C00000"/>
                </a:solidFill>
              </a:rPr>
              <a:t>Randomized Search:</a:t>
            </a:r>
          </a:p>
        </p:txBody>
      </p:sp>
      <p:sp>
        <p:nvSpPr>
          <p:cNvPr id="3" name="Content Placeholder 2">
            <a:extLst>
              <a:ext uri="{FF2B5EF4-FFF2-40B4-BE49-F238E27FC236}">
                <a16:creationId xmlns:a16="http://schemas.microsoft.com/office/drawing/2014/main" id="{28620E3E-ADA3-6882-FBE6-3FF211756C4D}"/>
              </a:ext>
            </a:extLst>
          </p:cNvPr>
          <p:cNvSpPr>
            <a:spLocks noGrp="1"/>
          </p:cNvSpPr>
          <p:nvPr>
            <p:ph idx="1"/>
          </p:nvPr>
        </p:nvSpPr>
        <p:spPr>
          <a:xfrm>
            <a:off x="1097280" y="1479177"/>
            <a:ext cx="10058400" cy="4389916"/>
          </a:xfrm>
        </p:spPr>
        <p:txBody>
          <a:bodyPr>
            <a:normAutofit/>
          </a:bodyPr>
          <a:lstStyle/>
          <a:p>
            <a:r>
              <a:rPr lang="en-US" sz="2400" dirty="0">
                <a:solidFill>
                  <a:schemeClr val="bg1"/>
                </a:solidFill>
              </a:rPr>
              <a:t>Randomized search explores a random subset of the hyperparameter space. By randomly sampling combinations, it can efficiently cover a wide range of values and potentially discover good configurations without examining all possibilities</a:t>
            </a:r>
          </a:p>
        </p:txBody>
      </p:sp>
      <p:pic>
        <p:nvPicPr>
          <p:cNvPr id="4" name="Picture 3">
            <a:extLst>
              <a:ext uri="{FF2B5EF4-FFF2-40B4-BE49-F238E27FC236}">
                <a16:creationId xmlns:a16="http://schemas.microsoft.com/office/drawing/2014/main" id="{D14EA49C-2D2A-B17C-3BF9-551F9ABE7B94}"/>
              </a:ext>
            </a:extLst>
          </p:cNvPr>
          <p:cNvPicPr>
            <a:picLocks noChangeAspect="1"/>
          </p:cNvPicPr>
          <p:nvPr/>
        </p:nvPicPr>
        <p:blipFill>
          <a:blip r:embed="rId2"/>
          <a:stretch>
            <a:fillRect/>
          </a:stretch>
        </p:blipFill>
        <p:spPr>
          <a:xfrm>
            <a:off x="1809974" y="3429000"/>
            <a:ext cx="8633012" cy="2577353"/>
          </a:xfrm>
          <a:prstGeom prst="rect">
            <a:avLst/>
          </a:prstGeom>
        </p:spPr>
      </p:pic>
    </p:spTree>
    <p:extLst>
      <p:ext uri="{BB962C8B-B14F-4D97-AF65-F5344CB8AC3E}">
        <p14:creationId xmlns:p14="http://schemas.microsoft.com/office/powerpoint/2010/main" val="963722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6BC20-5572-E449-EC05-6E0966241193}"/>
              </a:ext>
            </a:extLst>
          </p:cNvPr>
          <p:cNvSpPr>
            <a:spLocks noGrp="1"/>
          </p:cNvSpPr>
          <p:nvPr>
            <p:ph type="title"/>
          </p:nvPr>
        </p:nvSpPr>
        <p:spPr>
          <a:xfrm>
            <a:off x="1097280" y="286603"/>
            <a:ext cx="10058400" cy="698027"/>
          </a:xfrm>
        </p:spPr>
        <p:txBody>
          <a:bodyPr>
            <a:normAutofit/>
          </a:bodyPr>
          <a:lstStyle/>
          <a:p>
            <a:r>
              <a:rPr lang="en-US" sz="3200" b="1" i="1" u="sng" dirty="0">
                <a:solidFill>
                  <a:schemeClr val="accent3"/>
                </a:solidFill>
              </a:rPr>
              <a:t>Hyper param  for each algorithm:</a:t>
            </a:r>
          </a:p>
        </p:txBody>
      </p:sp>
      <p:sp>
        <p:nvSpPr>
          <p:cNvPr id="3" name="Content Placeholder 2">
            <a:extLst>
              <a:ext uri="{FF2B5EF4-FFF2-40B4-BE49-F238E27FC236}">
                <a16:creationId xmlns:a16="http://schemas.microsoft.com/office/drawing/2014/main" id="{C2E68CF4-685E-450F-8BBE-F1A0D4BFEF6B}"/>
              </a:ext>
            </a:extLst>
          </p:cNvPr>
          <p:cNvSpPr>
            <a:spLocks noGrp="1"/>
          </p:cNvSpPr>
          <p:nvPr>
            <p:ph idx="1"/>
          </p:nvPr>
        </p:nvSpPr>
        <p:spPr>
          <a:xfrm>
            <a:off x="1097280" y="1371601"/>
            <a:ext cx="10058400" cy="4497492"/>
          </a:xfrm>
        </p:spPr>
        <p:txBody>
          <a:bodyPr>
            <a:normAutofit/>
          </a:bodyPr>
          <a:lstStyle/>
          <a:p>
            <a:r>
              <a:rPr lang="en-US" sz="2400" b="1" i="1" u="sng" dirty="0">
                <a:solidFill>
                  <a:schemeClr val="accent3"/>
                </a:solidFill>
              </a:rPr>
              <a:t>Logistic</a:t>
            </a:r>
            <a:r>
              <a:rPr lang="en-US" sz="2400" b="1" i="1" dirty="0">
                <a:solidFill>
                  <a:schemeClr val="accent3"/>
                </a:solidFill>
              </a:rPr>
              <a:t>:                                                       </a:t>
            </a:r>
            <a:r>
              <a:rPr lang="en-US" sz="2400" b="1" i="1" u="sng" dirty="0">
                <a:solidFill>
                  <a:schemeClr val="accent3"/>
                </a:solidFill>
              </a:rPr>
              <a:t>Svm:</a:t>
            </a:r>
          </a:p>
          <a:p>
            <a:endParaRPr lang="en-US" sz="2400" b="1" i="1" u="sng" dirty="0">
              <a:solidFill>
                <a:schemeClr val="accent3"/>
              </a:solidFill>
            </a:endParaRPr>
          </a:p>
          <a:p>
            <a:endParaRPr lang="en-US" sz="2400" b="1" i="1" u="sng" dirty="0">
              <a:solidFill>
                <a:schemeClr val="accent3"/>
              </a:solidFill>
            </a:endParaRPr>
          </a:p>
          <a:p>
            <a:endParaRPr lang="en-US" sz="2400" b="1" i="1" u="sng" dirty="0">
              <a:solidFill>
                <a:schemeClr val="accent3"/>
              </a:solidFill>
            </a:endParaRPr>
          </a:p>
          <a:p>
            <a:pPr marL="0" indent="0">
              <a:buNone/>
            </a:pPr>
            <a:r>
              <a:rPr lang="en-US" sz="2400" b="1" i="1" u="sng" dirty="0">
                <a:solidFill>
                  <a:schemeClr val="accent3"/>
                </a:solidFill>
              </a:rPr>
              <a:t>Random forest</a:t>
            </a:r>
            <a:r>
              <a:rPr lang="en-US" sz="2400" b="1" i="1" dirty="0">
                <a:solidFill>
                  <a:schemeClr val="accent3"/>
                </a:solidFill>
              </a:rPr>
              <a:t>:                                              </a:t>
            </a:r>
            <a:r>
              <a:rPr lang="en-US" sz="2400" b="1" i="1" u="sng" dirty="0">
                <a:solidFill>
                  <a:schemeClr val="accent3"/>
                </a:solidFill>
              </a:rPr>
              <a:t>Decision tree</a:t>
            </a:r>
            <a:r>
              <a:rPr lang="en-US" sz="2400" b="1" i="1" dirty="0">
                <a:solidFill>
                  <a:schemeClr val="accent3"/>
                </a:solidFill>
              </a:rPr>
              <a:t>:</a:t>
            </a:r>
          </a:p>
          <a:p>
            <a:pPr marL="0" indent="0">
              <a:buNone/>
            </a:pPr>
            <a:endParaRPr lang="en-US" sz="2400" b="1" i="1" u="sng" dirty="0">
              <a:solidFill>
                <a:schemeClr val="accent3"/>
              </a:solidFill>
            </a:endParaRPr>
          </a:p>
        </p:txBody>
      </p:sp>
      <p:pic>
        <p:nvPicPr>
          <p:cNvPr id="5" name="Picture 4">
            <a:extLst>
              <a:ext uri="{FF2B5EF4-FFF2-40B4-BE49-F238E27FC236}">
                <a16:creationId xmlns:a16="http://schemas.microsoft.com/office/drawing/2014/main" id="{E66C599F-A272-AEDE-35FB-977A9B438D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1727" y="2008388"/>
            <a:ext cx="4066391" cy="1575827"/>
          </a:xfrm>
          <a:prstGeom prst="rect">
            <a:avLst/>
          </a:prstGeom>
        </p:spPr>
      </p:pic>
      <p:pic>
        <p:nvPicPr>
          <p:cNvPr id="6" name="Picture 5">
            <a:extLst>
              <a:ext uri="{FF2B5EF4-FFF2-40B4-BE49-F238E27FC236}">
                <a16:creationId xmlns:a16="http://schemas.microsoft.com/office/drawing/2014/main" id="{777A2B5D-1C1F-ADEB-28F1-1E1ECE7B3962}"/>
              </a:ext>
            </a:extLst>
          </p:cNvPr>
          <p:cNvPicPr>
            <a:picLocks noChangeAspect="1"/>
          </p:cNvPicPr>
          <p:nvPr/>
        </p:nvPicPr>
        <p:blipFill>
          <a:blip r:embed="rId3"/>
          <a:stretch>
            <a:fillRect/>
          </a:stretch>
        </p:blipFill>
        <p:spPr>
          <a:xfrm>
            <a:off x="6633884" y="2008388"/>
            <a:ext cx="4796118" cy="1575826"/>
          </a:xfrm>
          <a:prstGeom prst="rect">
            <a:avLst/>
          </a:prstGeom>
        </p:spPr>
      </p:pic>
      <p:pic>
        <p:nvPicPr>
          <p:cNvPr id="7" name="Picture 6">
            <a:extLst>
              <a:ext uri="{FF2B5EF4-FFF2-40B4-BE49-F238E27FC236}">
                <a16:creationId xmlns:a16="http://schemas.microsoft.com/office/drawing/2014/main" id="{A38FCB48-4317-DB7F-CD76-7983BD80A8E6}"/>
              </a:ext>
            </a:extLst>
          </p:cNvPr>
          <p:cNvPicPr>
            <a:picLocks noChangeAspect="1"/>
          </p:cNvPicPr>
          <p:nvPr/>
        </p:nvPicPr>
        <p:blipFill>
          <a:blip r:embed="rId4"/>
          <a:stretch>
            <a:fillRect/>
          </a:stretch>
        </p:blipFill>
        <p:spPr>
          <a:xfrm>
            <a:off x="1572409" y="4554605"/>
            <a:ext cx="4347882" cy="1628775"/>
          </a:xfrm>
          <a:prstGeom prst="rect">
            <a:avLst/>
          </a:prstGeom>
        </p:spPr>
      </p:pic>
      <p:pic>
        <p:nvPicPr>
          <p:cNvPr id="8" name="Picture 7">
            <a:extLst>
              <a:ext uri="{FF2B5EF4-FFF2-40B4-BE49-F238E27FC236}">
                <a16:creationId xmlns:a16="http://schemas.microsoft.com/office/drawing/2014/main" id="{C00345BD-A89F-CC54-D741-1388AA01FA3B}"/>
              </a:ext>
            </a:extLst>
          </p:cNvPr>
          <p:cNvPicPr>
            <a:picLocks noChangeAspect="1"/>
          </p:cNvPicPr>
          <p:nvPr/>
        </p:nvPicPr>
        <p:blipFill>
          <a:blip r:embed="rId5"/>
          <a:stretch>
            <a:fillRect/>
          </a:stretch>
        </p:blipFill>
        <p:spPr>
          <a:xfrm>
            <a:off x="6709183" y="4442148"/>
            <a:ext cx="5145745" cy="2088502"/>
          </a:xfrm>
          <a:prstGeom prst="rect">
            <a:avLst/>
          </a:prstGeom>
        </p:spPr>
      </p:pic>
    </p:spTree>
    <p:extLst>
      <p:ext uri="{BB962C8B-B14F-4D97-AF65-F5344CB8AC3E}">
        <p14:creationId xmlns:p14="http://schemas.microsoft.com/office/powerpoint/2010/main" val="938899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D96C8-B81D-681C-D1B5-40F77FCE0945}"/>
              </a:ext>
            </a:extLst>
          </p:cNvPr>
          <p:cNvSpPr>
            <a:spLocks noGrp="1"/>
          </p:cNvSpPr>
          <p:nvPr>
            <p:ph type="title"/>
          </p:nvPr>
        </p:nvSpPr>
        <p:spPr>
          <a:xfrm>
            <a:off x="1097280" y="286603"/>
            <a:ext cx="10058400" cy="600903"/>
          </a:xfrm>
        </p:spPr>
        <p:txBody>
          <a:bodyPr>
            <a:normAutofit/>
          </a:bodyPr>
          <a:lstStyle/>
          <a:p>
            <a:r>
              <a:rPr lang="en-US" sz="3200" b="1" i="1" u="sng" dirty="0">
                <a:solidFill>
                  <a:schemeClr val="accent3"/>
                </a:solidFill>
              </a:rPr>
              <a:t>Hyperparameter values:</a:t>
            </a:r>
          </a:p>
        </p:txBody>
      </p:sp>
      <p:sp>
        <p:nvSpPr>
          <p:cNvPr id="6" name="Content Placeholder 5">
            <a:extLst>
              <a:ext uri="{FF2B5EF4-FFF2-40B4-BE49-F238E27FC236}">
                <a16:creationId xmlns:a16="http://schemas.microsoft.com/office/drawing/2014/main" id="{633F88AE-142B-A48B-CC9F-872EE40C9CA9}"/>
              </a:ext>
            </a:extLst>
          </p:cNvPr>
          <p:cNvSpPr>
            <a:spLocks noGrp="1"/>
          </p:cNvSpPr>
          <p:nvPr>
            <p:ph idx="1"/>
          </p:nvPr>
        </p:nvSpPr>
        <p:spPr>
          <a:xfrm>
            <a:off x="1097280" y="1093695"/>
            <a:ext cx="10058400" cy="4775398"/>
          </a:xfrm>
        </p:spPr>
        <p:txBody>
          <a:bodyPr>
            <a:normAutofit/>
          </a:bodyPr>
          <a:lstStyle/>
          <a:p>
            <a:r>
              <a:rPr lang="en-US" sz="2800" b="1" i="1" dirty="0">
                <a:solidFill>
                  <a:schemeClr val="bg1"/>
                </a:solidFill>
              </a:rPr>
              <a:t>Random forest </a:t>
            </a:r>
            <a:r>
              <a:rPr lang="en-US" sz="2800" b="1" i="1" dirty="0" err="1">
                <a:solidFill>
                  <a:schemeClr val="bg1"/>
                </a:solidFill>
              </a:rPr>
              <a:t>max_depth</a:t>
            </a:r>
            <a:endParaRPr lang="en-US" sz="2800" b="1" i="1" dirty="0">
              <a:solidFill>
                <a:schemeClr val="bg1"/>
              </a:solidFill>
            </a:endParaRPr>
          </a:p>
          <a:p>
            <a:r>
              <a:rPr lang="en-US" sz="2800" b="1" i="1" dirty="0">
                <a:solidFill>
                  <a:schemeClr val="bg1"/>
                </a:solidFill>
              </a:rPr>
              <a:t>1.                                                           2.</a:t>
            </a:r>
          </a:p>
          <a:p>
            <a:endParaRPr lang="en-US" sz="2800" b="1" i="1" dirty="0">
              <a:solidFill>
                <a:schemeClr val="bg1"/>
              </a:solidFill>
            </a:endParaRPr>
          </a:p>
          <a:p>
            <a:endParaRPr lang="en-US" sz="2800" b="1" i="1" dirty="0">
              <a:solidFill>
                <a:schemeClr val="bg1"/>
              </a:solidFill>
            </a:endParaRPr>
          </a:p>
          <a:p>
            <a:endParaRPr lang="en-US" sz="2800" b="1" i="1" dirty="0">
              <a:solidFill>
                <a:schemeClr val="bg1"/>
              </a:solidFill>
            </a:endParaRPr>
          </a:p>
          <a:p>
            <a:r>
              <a:rPr lang="en-US" sz="2800" b="1" i="1" dirty="0">
                <a:solidFill>
                  <a:schemeClr val="bg1"/>
                </a:solidFill>
              </a:rPr>
              <a:t>                         3.</a:t>
            </a:r>
          </a:p>
        </p:txBody>
      </p:sp>
      <p:pic>
        <p:nvPicPr>
          <p:cNvPr id="10" name="Picture 9">
            <a:extLst>
              <a:ext uri="{FF2B5EF4-FFF2-40B4-BE49-F238E27FC236}">
                <a16:creationId xmlns:a16="http://schemas.microsoft.com/office/drawing/2014/main" id="{44980AFB-110B-A262-97C8-D2315B2E77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5452" y="1725703"/>
            <a:ext cx="4930588" cy="2698377"/>
          </a:xfrm>
          <a:prstGeom prst="rect">
            <a:avLst/>
          </a:prstGeom>
        </p:spPr>
      </p:pic>
      <p:pic>
        <p:nvPicPr>
          <p:cNvPr id="11" name="Picture 10">
            <a:extLst>
              <a:ext uri="{FF2B5EF4-FFF2-40B4-BE49-F238E27FC236}">
                <a16:creationId xmlns:a16="http://schemas.microsoft.com/office/drawing/2014/main" id="{1D290942-DE40-A847-C7E3-2C42C59DF8EA}"/>
              </a:ext>
            </a:extLst>
          </p:cNvPr>
          <p:cNvPicPr>
            <a:picLocks noChangeAspect="1"/>
          </p:cNvPicPr>
          <p:nvPr/>
        </p:nvPicPr>
        <p:blipFill>
          <a:blip r:embed="rId3"/>
          <a:stretch>
            <a:fillRect/>
          </a:stretch>
        </p:blipFill>
        <p:spPr>
          <a:xfrm>
            <a:off x="7064189" y="1685362"/>
            <a:ext cx="5056095" cy="2635624"/>
          </a:xfrm>
          <a:prstGeom prst="rect">
            <a:avLst/>
          </a:prstGeom>
        </p:spPr>
      </p:pic>
      <p:pic>
        <p:nvPicPr>
          <p:cNvPr id="12" name="Picture 11">
            <a:extLst>
              <a:ext uri="{FF2B5EF4-FFF2-40B4-BE49-F238E27FC236}">
                <a16:creationId xmlns:a16="http://schemas.microsoft.com/office/drawing/2014/main" id="{EC3EE871-41FD-5C6B-74A3-12AF853E3C1A}"/>
              </a:ext>
            </a:extLst>
          </p:cNvPr>
          <p:cNvPicPr>
            <a:picLocks noChangeAspect="1"/>
          </p:cNvPicPr>
          <p:nvPr/>
        </p:nvPicPr>
        <p:blipFill>
          <a:blip r:embed="rId4"/>
          <a:stretch>
            <a:fillRect/>
          </a:stretch>
        </p:blipFill>
        <p:spPr>
          <a:xfrm>
            <a:off x="3785067" y="4571999"/>
            <a:ext cx="4372816" cy="2286001"/>
          </a:xfrm>
          <a:prstGeom prst="rect">
            <a:avLst/>
          </a:prstGeom>
        </p:spPr>
      </p:pic>
    </p:spTree>
    <p:extLst>
      <p:ext uri="{BB962C8B-B14F-4D97-AF65-F5344CB8AC3E}">
        <p14:creationId xmlns:p14="http://schemas.microsoft.com/office/powerpoint/2010/main" val="11440587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F28E2-41C4-7F14-807D-CB3106B26A56}"/>
              </a:ext>
            </a:extLst>
          </p:cNvPr>
          <p:cNvSpPr>
            <a:spLocks noGrp="1"/>
          </p:cNvSpPr>
          <p:nvPr>
            <p:ph type="title"/>
          </p:nvPr>
        </p:nvSpPr>
        <p:spPr>
          <a:xfrm>
            <a:off x="1097280" y="286603"/>
            <a:ext cx="10058400" cy="574009"/>
          </a:xfrm>
        </p:spPr>
        <p:txBody>
          <a:bodyPr>
            <a:normAutofit/>
          </a:bodyPr>
          <a:lstStyle/>
          <a:p>
            <a:r>
              <a:rPr lang="en-US" sz="3200" b="1" i="1" u="sng" dirty="0" err="1">
                <a:solidFill>
                  <a:schemeClr val="accent3"/>
                </a:solidFill>
              </a:rPr>
              <a:t>Min_Sample</a:t>
            </a:r>
            <a:r>
              <a:rPr lang="en-US" sz="3200" b="1" i="1" u="sng" dirty="0">
                <a:solidFill>
                  <a:schemeClr val="accent3"/>
                </a:solidFill>
              </a:rPr>
              <a:t> Leaf:</a:t>
            </a:r>
          </a:p>
        </p:txBody>
      </p:sp>
      <p:sp>
        <p:nvSpPr>
          <p:cNvPr id="3" name="Content Placeholder 2">
            <a:extLst>
              <a:ext uri="{FF2B5EF4-FFF2-40B4-BE49-F238E27FC236}">
                <a16:creationId xmlns:a16="http://schemas.microsoft.com/office/drawing/2014/main" id="{65AE1E7F-BE3F-8ADF-49FC-6A6CD24E075A}"/>
              </a:ext>
            </a:extLst>
          </p:cNvPr>
          <p:cNvSpPr>
            <a:spLocks noGrp="1"/>
          </p:cNvSpPr>
          <p:nvPr>
            <p:ph idx="1"/>
          </p:nvPr>
        </p:nvSpPr>
        <p:spPr>
          <a:xfrm>
            <a:off x="1097280" y="1147483"/>
            <a:ext cx="10058400" cy="4721610"/>
          </a:xfrm>
        </p:spPr>
        <p:txBody>
          <a:bodyPr>
            <a:normAutofit/>
          </a:bodyPr>
          <a:lstStyle/>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pPr marL="0" indent="0">
              <a:buNone/>
            </a:pPr>
            <a:r>
              <a:rPr lang="en-US" sz="2400" b="1" dirty="0">
                <a:solidFill>
                  <a:schemeClr val="bg1"/>
                </a:solidFill>
              </a:rPr>
              <a:t>               </a:t>
            </a:r>
            <a:r>
              <a:rPr lang="en-US" sz="2800" b="1" dirty="0">
                <a:solidFill>
                  <a:schemeClr val="accent3"/>
                </a:solidFill>
              </a:rPr>
              <a:t>n_estimator :                                                                                  </a:t>
            </a:r>
            <a:endParaRPr lang="en-US" sz="2800" dirty="0">
              <a:solidFill>
                <a:schemeClr val="accent3"/>
              </a:solidFill>
            </a:endParaRPr>
          </a:p>
        </p:txBody>
      </p:sp>
      <p:pic>
        <p:nvPicPr>
          <p:cNvPr id="5" name="Picture 4">
            <a:extLst>
              <a:ext uri="{FF2B5EF4-FFF2-40B4-BE49-F238E27FC236}">
                <a16:creationId xmlns:a16="http://schemas.microsoft.com/office/drawing/2014/main" id="{0F7A943B-87AA-F7BD-3886-FD39EC0E9A18}"/>
              </a:ext>
            </a:extLst>
          </p:cNvPr>
          <p:cNvPicPr>
            <a:picLocks noChangeAspect="1"/>
          </p:cNvPicPr>
          <p:nvPr/>
        </p:nvPicPr>
        <p:blipFill>
          <a:blip r:embed="rId2"/>
          <a:stretch>
            <a:fillRect/>
          </a:stretch>
        </p:blipFill>
        <p:spPr>
          <a:xfrm>
            <a:off x="1097280" y="1084730"/>
            <a:ext cx="4805082" cy="2687917"/>
          </a:xfrm>
          <a:prstGeom prst="rect">
            <a:avLst/>
          </a:prstGeom>
        </p:spPr>
      </p:pic>
      <p:pic>
        <p:nvPicPr>
          <p:cNvPr id="6" name="Picture 5">
            <a:extLst>
              <a:ext uri="{FF2B5EF4-FFF2-40B4-BE49-F238E27FC236}">
                <a16:creationId xmlns:a16="http://schemas.microsoft.com/office/drawing/2014/main" id="{4C6C3F35-3F0D-F281-7B89-1AAA14E028B7}"/>
              </a:ext>
            </a:extLst>
          </p:cNvPr>
          <p:cNvPicPr>
            <a:picLocks noChangeAspect="1"/>
          </p:cNvPicPr>
          <p:nvPr/>
        </p:nvPicPr>
        <p:blipFill>
          <a:blip r:embed="rId3"/>
          <a:stretch>
            <a:fillRect/>
          </a:stretch>
        </p:blipFill>
        <p:spPr>
          <a:xfrm>
            <a:off x="4304147" y="4350042"/>
            <a:ext cx="5486400" cy="2420213"/>
          </a:xfrm>
          <a:prstGeom prst="rect">
            <a:avLst/>
          </a:prstGeom>
        </p:spPr>
      </p:pic>
    </p:spTree>
    <p:extLst>
      <p:ext uri="{BB962C8B-B14F-4D97-AF65-F5344CB8AC3E}">
        <p14:creationId xmlns:p14="http://schemas.microsoft.com/office/powerpoint/2010/main" val="3365216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CC142-F2D1-963E-DB3B-636552C8A074}"/>
              </a:ext>
            </a:extLst>
          </p:cNvPr>
          <p:cNvSpPr>
            <a:spLocks noGrp="1"/>
          </p:cNvSpPr>
          <p:nvPr>
            <p:ph type="title"/>
          </p:nvPr>
        </p:nvSpPr>
        <p:spPr>
          <a:xfrm>
            <a:off x="1097280" y="286603"/>
            <a:ext cx="10058400" cy="627797"/>
          </a:xfrm>
        </p:spPr>
        <p:txBody>
          <a:bodyPr>
            <a:normAutofit/>
          </a:bodyPr>
          <a:lstStyle/>
          <a:p>
            <a:r>
              <a:rPr lang="en-US" sz="3200" b="1" i="1" u="sng" dirty="0">
                <a:solidFill>
                  <a:schemeClr val="accent3"/>
                </a:solidFill>
              </a:rPr>
              <a:t> min samples split:</a:t>
            </a:r>
          </a:p>
        </p:txBody>
      </p:sp>
      <p:sp>
        <p:nvSpPr>
          <p:cNvPr id="3" name="Content Placeholder 2">
            <a:extLst>
              <a:ext uri="{FF2B5EF4-FFF2-40B4-BE49-F238E27FC236}">
                <a16:creationId xmlns:a16="http://schemas.microsoft.com/office/drawing/2014/main" id="{BA9EE19C-4CA9-94FB-0F6E-5B0C406F6DEA}"/>
              </a:ext>
            </a:extLst>
          </p:cNvPr>
          <p:cNvSpPr>
            <a:spLocks noGrp="1"/>
          </p:cNvSpPr>
          <p:nvPr>
            <p:ph idx="1"/>
          </p:nvPr>
        </p:nvSpPr>
        <p:spPr>
          <a:xfrm>
            <a:off x="1097280" y="1163783"/>
            <a:ext cx="10058400" cy="4705310"/>
          </a:xfrm>
        </p:spPr>
        <p:txBody>
          <a:bodyPr>
            <a:normAutofit/>
          </a:bodyPr>
          <a:lstStyle/>
          <a:p>
            <a:r>
              <a:rPr lang="en-US" dirty="0">
                <a:solidFill>
                  <a:schemeClr val="bg1"/>
                </a:solidFill>
              </a:rPr>
              <a:t>   1.                                                                                                2.</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pPr marL="0" indent="0">
              <a:buNone/>
            </a:pPr>
            <a:endParaRPr lang="en-US" dirty="0">
              <a:solidFill>
                <a:schemeClr val="bg1"/>
              </a:solidFill>
            </a:endParaRPr>
          </a:p>
          <a:p>
            <a:pPr marL="0" indent="0">
              <a:buNone/>
            </a:pPr>
            <a:r>
              <a:rPr lang="en-US">
                <a:solidFill>
                  <a:schemeClr val="bg1"/>
                </a:solidFill>
              </a:rPr>
              <a:t>                                                                                                                                                       </a:t>
            </a:r>
            <a:endParaRPr lang="en-US" dirty="0">
              <a:solidFill>
                <a:schemeClr val="bg1"/>
              </a:solidFill>
            </a:endParaRPr>
          </a:p>
        </p:txBody>
      </p:sp>
      <p:pic>
        <p:nvPicPr>
          <p:cNvPr id="5" name="Picture 4">
            <a:extLst>
              <a:ext uri="{FF2B5EF4-FFF2-40B4-BE49-F238E27FC236}">
                <a16:creationId xmlns:a16="http://schemas.microsoft.com/office/drawing/2014/main" id="{E02D861B-E7C5-7699-4F64-B227E051A715}"/>
              </a:ext>
            </a:extLst>
          </p:cNvPr>
          <p:cNvPicPr>
            <a:picLocks noChangeAspect="1"/>
          </p:cNvPicPr>
          <p:nvPr/>
        </p:nvPicPr>
        <p:blipFill>
          <a:blip r:embed="rId2"/>
          <a:stretch>
            <a:fillRect/>
          </a:stretch>
        </p:blipFill>
        <p:spPr>
          <a:xfrm>
            <a:off x="1309389" y="1565470"/>
            <a:ext cx="4553528" cy="3033424"/>
          </a:xfrm>
          <a:prstGeom prst="rect">
            <a:avLst/>
          </a:prstGeom>
        </p:spPr>
      </p:pic>
      <p:pic>
        <p:nvPicPr>
          <p:cNvPr id="6" name="Picture 5">
            <a:extLst>
              <a:ext uri="{FF2B5EF4-FFF2-40B4-BE49-F238E27FC236}">
                <a16:creationId xmlns:a16="http://schemas.microsoft.com/office/drawing/2014/main" id="{4542F14C-1977-6483-48DE-5FBA546E7A94}"/>
              </a:ext>
            </a:extLst>
          </p:cNvPr>
          <p:cNvPicPr>
            <a:picLocks noChangeAspect="1"/>
          </p:cNvPicPr>
          <p:nvPr/>
        </p:nvPicPr>
        <p:blipFill>
          <a:blip r:embed="rId3"/>
          <a:stretch>
            <a:fillRect/>
          </a:stretch>
        </p:blipFill>
        <p:spPr>
          <a:xfrm>
            <a:off x="6921298" y="1833145"/>
            <a:ext cx="4775198" cy="2181955"/>
          </a:xfrm>
          <a:prstGeom prst="rect">
            <a:avLst/>
          </a:prstGeom>
        </p:spPr>
      </p:pic>
    </p:spTree>
    <p:extLst>
      <p:ext uri="{BB962C8B-B14F-4D97-AF65-F5344CB8AC3E}">
        <p14:creationId xmlns:p14="http://schemas.microsoft.com/office/powerpoint/2010/main" val="4141319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637D7-42FD-AFE7-A3D9-E130E3137675}"/>
              </a:ext>
            </a:extLst>
          </p:cNvPr>
          <p:cNvSpPr>
            <a:spLocks noGrp="1"/>
          </p:cNvSpPr>
          <p:nvPr>
            <p:ph type="title"/>
          </p:nvPr>
        </p:nvSpPr>
        <p:spPr/>
        <p:txBody>
          <a:bodyPr>
            <a:normAutofit/>
          </a:bodyPr>
          <a:lstStyle/>
          <a:p>
            <a:r>
              <a:rPr lang="en-US" sz="3200" b="1" i="1" u="sng" dirty="0">
                <a:solidFill>
                  <a:schemeClr val="accent3"/>
                </a:solidFill>
              </a:rPr>
              <a:t>Decision tree max depth:</a:t>
            </a:r>
          </a:p>
        </p:txBody>
      </p:sp>
      <p:sp>
        <p:nvSpPr>
          <p:cNvPr id="3" name="Content Placeholder 2">
            <a:extLst>
              <a:ext uri="{FF2B5EF4-FFF2-40B4-BE49-F238E27FC236}">
                <a16:creationId xmlns:a16="http://schemas.microsoft.com/office/drawing/2014/main" id="{42E83F54-8555-744F-7346-171C55AE5A58}"/>
              </a:ext>
            </a:extLst>
          </p:cNvPr>
          <p:cNvSpPr>
            <a:spLocks noGrp="1"/>
          </p:cNvSpPr>
          <p:nvPr>
            <p:ph idx="1"/>
          </p:nvPr>
        </p:nvSpPr>
        <p:spPr/>
        <p:txBody>
          <a:bodyPr/>
          <a:lstStyle/>
          <a:p>
            <a:r>
              <a:rPr lang="en-US" dirty="0">
                <a:solidFill>
                  <a:schemeClr val="bg1"/>
                </a:solidFill>
              </a:rPr>
              <a:t>1.                                                                                         2.</a:t>
            </a:r>
          </a:p>
        </p:txBody>
      </p:sp>
      <p:pic>
        <p:nvPicPr>
          <p:cNvPr id="4" name="Picture 3">
            <a:extLst>
              <a:ext uri="{FF2B5EF4-FFF2-40B4-BE49-F238E27FC236}">
                <a16:creationId xmlns:a16="http://schemas.microsoft.com/office/drawing/2014/main" id="{BC66FF1F-D6A3-38DC-4F68-25AFEAF05342}"/>
              </a:ext>
            </a:extLst>
          </p:cNvPr>
          <p:cNvPicPr>
            <a:picLocks noChangeAspect="1"/>
          </p:cNvPicPr>
          <p:nvPr/>
        </p:nvPicPr>
        <p:blipFill>
          <a:blip r:embed="rId2"/>
          <a:stretch>
            <a:fillRect/>
          </a:stretch>
        </p:blipFill>
        <p:spPr>
          <a:xfrm>
            <a:off x="1602441" y="2386205"/>
            <a:ext cx="4610100" cy="3204882"/>
          </a:xfrm>
          <a:prstGeom prst="rect">
            <a:avLst/>
          </a:prstGeom>
        </p:spPr>
      </p:pic>
      <p:pic>
        <p:nvPicPr>
          <p:cNvPr id="5" name="Picture 4">
            <a:extLst>
              <a:ext uri="{FF2B5EF4-FFF2-40B4-BE49-F238E27FC236}">
                <a16:creationId xmlns:a16="http://schemas.microsoft.com/office/drawing/2014/main" id="{C5897FB1-024E-B84B-640D-C264DF5BC9FA}"/>
              </a:ext>
            </a:extLst>
          </p:cNvPr>
          <p:cNvPicPr>
            <a:picLocks noChangeAspect="1"/>
          </p:cNvPicPr>
          <p:nvPr/>
        </p:nvPicPr>
        <p:blipFill>
          <a:blip r:embed="rId3"/>
          <a:stretch>
            <a:fillRect/>
          </a:stretch>
        </p:blipFill>
        <p:spPr>
          <a:xfrm>
            <a:off x="6941203" y="2386205"/>
            <a:ext cx="4610100" cy="3204882"/>
          </a:xfrm>
          <a:prstGeom prst="rect">
            <a:avLst/>
          </a:prstGeom>
        </p:spPr>
      </p:pic>
    </p:spTree>
    <p:extLst>
      <p:ext uri="{BB962C8B-B14F-4D97-AF65-F5344CB8AC3E}">
        <p14:creationId xmlns:p14="http://schemas.microsoft.com/office/powerpoint/2010/main" val="307730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ED198-AD6B-74D3-F499-F411363E87EF}"/>
              </a:ext>
            </a:extLst>
          </p:cNvPr>
          <p:cNvSpPr>
            <a:spLocks noGrp="1"/>
          </p:cNvSpPr>
          <p:nvPr>
            <p:ph type="title"/>
          </p:nvPr>
        </p:nvSpPr>
        <p:spPr/>
        <p:txBody>
          <a:bodyPr>
            <a:normAutofit/>
          </a:bodyPr>
          <a:lstStyle/>
          <a:p>
            <a:r>
              <a:rPr lang="en-US" sz="3200" b="1" i="1" u="sng" dirty="0">
                <a:solidFill>
                  <a:schemeClr val="accent3"/>
                </a:solidFill>
              </a:rPr>
              <a:t>min sample </a:t>
            </a:r>
            <a:r>
              <a:rPr lang="en-US" sz="3200" b="1" i="1" u="sng" dirty="0" err="1">
                <a:solidFill>
                  <a:schemeClr val="accent3"/>
                </a:solidFill>
              </a:rPr>
              <a:t>leafs</a:t>
            </a:r>
            <a:r>
              <a:rPr lang="en-US" sz="3200" b="1" i="1" u="sng" dirty="0">
                <a:solidFill>
                  <a:schemeClr val="accent3"/>
                </a:solidFill>
              </a:rPr>
              <a:t> decision tree:</a:t>
            </a:r>
          </a:p>
        </p:txBody>
      </p:sp>
      <p:pic>
        <p:nvPicPr>
          <p:cNvPr id="4" name="Content Placeholder 3">
            <a:extLst>
              <a:ext uri="{FF2B5EF4-FFF2-40B4-BE49-F238E27FC236}">
                <a16:creationId xmlns:a16="http://schemas.microsoft.com/office/drawing/2014/main" id="{84AF88C0-B64D-BA84-19B4-ADA093086082}"/>
              </a:ext>
            </a:extLst>
          </p:cNvPr>
          <p:cNvPicPr>
            <a:picLocks noGrp="1" noChangeAspect="1"/>
          </p:cNvPicPr>
          <p:nvPr>
            <p:ph idx="1"/>
          </p:nvPr>
        </p:nvPicPr>
        <p:blipFill>
          <a:blip r:embed="rId2"/>
          <a:stretch>
            <a:fillRect/>
          </a:stretch>
        </p:blipFill>
        <p:spPr>
          <a:xfrm>
            <a:off x="814662" y="2170953"/>
            <a:ext cx="5218585" cy="3760788"/>
          </a:xfrm>
          <a:prstGeom prst="rect">
            <a:avLst/>
          </a:prstGeom>
        </p:spPr>
      </p:pic>
      <p:pic>
        <p:nvPicPr>
          <p:cNvPr id="5" name="Picture 4">
            <a:extLst>
              <a:ext uri="{FF2B5EF4-FFF2-40B4-BE49-F238E27FC236}">
                <a16:creationId xmlns:a16="http://schemas.microsoft.com/office/drawing/2014/main" id="{6745F350-6298-AF9A-B50E-EBB2276C7DEB}"/>
              </a:ext>
            </a:extLst>
          </p:cNvPr>
          <p:cNvPicPr>
            <a:picLocks noChangeAspect="1"/>
          </p:cNvPicPr>
          <p:nvPr/>
        </p:nvPicPr>
        <p:blipFill>
          <a:blip r:embed="rId3"/>
          <a:stretch>
            <a:fillRect/>
          </a:stretch>
        </p:blipFill>
        <p:spPr>
          <a:xfrm>
            <a:off x="6983506" y="2170952"/>
            <a:ext cx="4674534" cy="3685241"/>
          </a:xfrm>
          <a:prstGeom prst="rect">
            <a:avLst/>
          </a:prstGeom>
        </p:spPr>
      </p:pic>
    </p:spTree>
    <p:extLst>
      <p:ext uri="{BB962C8B-B14F-4D97-AF65-F5344CB8AC3E}">
        <p14:creationId xmlns:p14="http://schemas.microsoft.com/office/powerpoint/2010/main" val="508073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17AC0-EBF8-DBCD-3B61-F8CD76D5B23A}"/>
              </a:ext>
            </a:extLst>
          </p:cNvPr>
          <p:cNvSpPr>
            <a:spLocks noGrp="1"/>
          </p:cNvSpPr>
          <p:nvPr>
            <p:ph type="title"/>
          </p:nvPr>
        </p:nvSpPr>
        <p:spPr>
          <a:xfrm>
            <a:off x="744071" y="286603"/>
            <a:ext cx="10411609" cy="520221"/>
          </a:xfrm>
        </p:spPr>
        <p:txBody>
          <a:bodyPr>
            <a:normAutofit fontScale="90000"/>
          </a:bodyPr>
          <a:lstStyle/>
          <a:p>
            <a:r>
              <a:rPr lang="en-US" sz="3600" b="1" i="1" u="sng" kern="0" dirty="0">
                <a:solidFill>
                  <a:srgbClr val="C00000"/>
                </a:solidFill>
                <a:effectLst/>
                <a:latin typeface="Calibri" panose="020F0502020204030204" pitchFamily="34" charset="0"/>
                <a:ea typeface="Times New Roman" panose="02020603050405020304" pitchFamily="18" charset="0"/>
              </a:rPr>
              <a:t>Encoding :</a:t>
            </a:r>
            <a:endParaRPr lang="en-US" sz="3600" b="1" i="1" u="sng" dirty="0">
              <a:solidFill>
                <a:srgbClr val="C00000"/>
              </a:solidFill>
            </a:endParaRPr>
          </a:p>
        </p:txBody>
      </p:sp>
      <p:sp>
        <p:nvSpPr>
          <p:cNvPr id="3" name="Content Placeholder 2">
            <a:extLst>
              <a:ext uri="{FF2B5EF4-FFF2-40B4-BE49-F238E27FC236}">
                <a16:creationId xmlns:a16="http://schemas.microsoft.com/office/drawing/2014/main" id="{9315B85E-870F-1173-3734-32EA5198CAE1}"/>
              </a:ext>
            </a:extLst>
          </p:cNvPr>
          <p:cNvSpPr>
            <a:spLocks noGrp="1"/>
          </p:cNvSpPr>
          <p:nvPr>
            <p:ph idx="1"/>
          </p:nvPr>
        </p:nvSpPr>
        <p:spPr>
          <a:xfrm>
            <a:off x="744071" y="986119"/>
            <a:ext cx="10411609" cy="4882974"/>
          </a:xfrm>
        </p:spPr>
        <p:txBody>
          <a:bodyPr/>
          <a:lstStyle/>
          <a:p>
            <a:r>
              <a:rPr lang="en-US" sz="2000"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Encoding in preprocessing refers to the process of converting raw textual or categorical data into a numerical representation that can be used by machine learning algorithms</a:t>
            </a:r>
            <a:endPar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1800" kern="0" dirty="0">
              <a:effectLst/>
              <a:latin typeface="Calibri" panose="020F0502020204030204" pitchFamily="34" charset="0"/>
              <a:ea typeface="Times New Roman" panose="02020603050405020304" pitchFamily="18" charset="0"/>
              <a:cs typeface="Calibri" panose="020F0502020204030204" pitchFamily="34" charset="0"/>
            </a:endParaRPr>
          </a:p>
          <a:p>
            <a:endParaRPr lang="en-US" sz="1800" kern="0" dirty="0">
              <a:latin typeface="Calibri" panose="020F0502020204030204" pitchFamily="34" charset="0"/>
              <a:ea typeface="Times New Roman" panose="02020603050405020304" pitchFamily="18" charset="0"/>
              <a:cs typeface="Calibri" panose="020F0502020204030204" pitchFamily="34" charset="0"/>
            </a:endParaRPr>
          </a:p>
          <a:p>
            <a:endParaRPr lang="en-US" sz="1800" kern="0" dirty="0">
              <a:effectLst/>
              <a:latin typeface="Calibri" panose="020F0502020204030204" pitchFamily="34" charset="0"/>
              <a:ea typeface="Times New Roman" panose="02020603050405020304" pitchFamily="18" charset="0"/>
              <a:cs typeface="Calibri" panose="020F0502020204030204" pitchFamily="34" charset="0"/>
            </a:endParaRPr>
          </a:p>
          <a:p>
            <a:pPr marL="0" indent="0">
              <a:buNone/>
            </a:pPr>
            <a:r>
              <a:rPr lang="en-US" sz="2800" b="1" i="1" u="sng" kern="0" dirty="0">
                <a:solidFill>
                  <a:srgbClr val="C00000"/>
                </a:solidFill>
                <a:effectLst/>
                <a:latin typeface="Calibri" panose="020F0502020204030204" pitchFamily="34" charset="0"/>
                <a:ea typeface="Times New Roman" panose="02020603050405020304" pitchFamily="18" charset="0"/>
                <a:cs typeface="Calibri" panose="020F0502020204030204" pitchFamily="34" charset="0"/>
              </a:rPr>
              <a:t>Lable Encoding :</a:t>
            </a:r>
          </a:p>
          <a:p>
            <a:pPr marL="0" indent="0">
              <a:buNone/>
            </a:pPr>
            <a:endParaRPr lang="en-US" sz="2800" b="1" i="1" u="sng"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1DCC6BDD-DD89-05AE-9B38-D35518C5F4C9}"/>
              </a:ext>
            </a:extLst>
          </p:cNvPr>
          <p:cNvPicPr>
            <a:picLocks noChangeAspect="1"/>
          </p:cNvPicPr>
          <p:nvPr/>
        </p:nvPicPr>
        <p:blipFill>
          <a:blip r:embed="rId2"/>
          <a:stretch>
            <a:fillRect/>
          </a:stretch>
        </p:blipFill>
        <p:spPr>
          <a:xfrm>
            <a:off x="2621918" y="1891553"/>
            <a:ext cx="6190387" cy="1443318"/>
          </a:xfrm>
          <a:prstGeom prst="rect">
            <a:avLst/>
          </a:prstGeom>
        </p:spPr>
      </p:pic>
      <p:pic>
        <p:nvPicPr>
          <p:cNvPr id="5" name="Picture 4">
            <a:extLst>
              <a:ext uri="{FF2B5EF4-FFF2-40B4-BE49-F238E27FC236}">
                <a16:creationId xmlns:a16="http://schemas.microsoft.com/office/drawing/2014/main" id="{8A5ECC9E-89D0-B8D4-CF55-B23D5430D2B3}"/>
              </a:ext>
            </a:extLst>
          </p:cNvPr>
          <p:cNvPicPr>
            <a:picLocks noChangeAspect="1"/>
          </p:cNvPicPr>
          <p:nvPr/>
        </p:nvPicPr>
        <p:blipFill>
          <a:blip r:embed="rId3"/>
          <a:stretch>
            <a:fillRect/>
          </a:stretch>
        </p:blipFill>
        <p:spPr>
          <a:xfrm>
            <a:off x="2366683" y="4240305"/>
            <a:ext cx="5818626" cy="1192306"/>
          </a:xfrm>
          <a:prstGeom prst="rect">
            <a:avLst/>
          </a:prstGeom>
        </p:spPr>
      </p:pic>
      <p:pic>
        <p:nvPicPr>
          <p:cNvPr id="6" name="Picture 5">
            <a:extLst>
              <a:ext uri="{FF2B5EF4-FFF2-40B4-BE49-F238E27FC236}">
                <a16:creationId xmlns:a16="http://schemas.microsoft.com/office/drawing/2014/main" id="{16A8DFAA-6C17-6ED3-AFB3-CB00384ACDD4}"/>
              </a:ext>
            </a:extLst>
          </p:cNvPr>
          <p:cNvPicPr>
            <a:picLocks noChangeAspect="1"/>
          </p:cNvPicPr>
          <p:nvPr/>
        </p:nvPicPr>
        <p:blipFill>
          <a:blip r:embed="rId4"/>
          <a:stretch>
            <a:fillRect/>
          </a:stretch>
        </p:blipFill>
        <p:spPr>
          <a:xfrm>
            <a:off x="2510118" y="5791200"/>
            <a:ext cx="5308151" cy="770963"/>
          </a:xfrm>
          <a:prstGeom prst="rect">
            <a:avLst/>
          </a:prstGeom>
        </p:spPr>
      </p:pic>
    </p:spTree>
    <p:extLst>
      <p:ext uri="{BB962C8B-B14F-4D97-AF65-F5344CB8AC3E}">
        <p14:creationId xmlns:p14="http://schemas.microsoft.com/office/powerpoint/2010/main" val="15121054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56BF5-E90D-138F-CB15-85B7F0B680EE}"/>
              </a:ext>
            </a:extLst>
          </p:cNvPr>
          <p:cNvSpPr>
            <a:spLocks noGrp="1"/>
          </p:cNvSpPr>
          <p:nvPr>
            <p:ph type="title"/>
          </p:nvPr>
        </p:nvSpPr>
        <p:spPr>
          <a:xfrm>
            <a:off x="808434" y="286603"/>
            <a:ext cx="10980154" cy="1389797"/>
          </a:xfrm>
        </p:spPr>
        <p:txBody>
          <a:bodyPr>
            <a:normAutofit/>
          </a:bodyPr>
          <a:lstStyle/>
          <a:p>
            <a:r>
              <a:rPr lang="en-US" sz="2800" b="1" i="1" dirty="0" err="1">
                <a:solidFill>
                  <a:schemeClr val="accent3"/>
                </a:solidFill>
              </a:rPr>
              <a:t>svm</a:t>
            </a:r>
            <a:r>
              <a:rPr lang="en-US" sz="2800" b="1" i="1" dirty="0">
                <a:solidFill>
                  <a:schemeClr val="accent3"/>
                </a:solidFill>
              </a:rPr>
              <a:t> algorithm c value:       </a:t>
            </a:r>
            <a:r>
              <a:rPr lang="en-US" sz="2400" b="1" i="1" dirty="0">
                <a:solidFill>
                  <a:schemeClr val="accent3"/>
                </a:solidFill>
              </a:rPr>
              <a:t>logistic </a:t>
            </a:r>
            <a:r>
              <a:rPr lang="en-US" sz="2400" b="1" i="1" dirty="0" err="1">
                <a:solidFill>
                  <a:schemeClr val="accent3"/>
                </a:solidFill>
              </a:rPr>
              <a:t>regressinon</a:t>
            </a:r>
            <a:r>
              <a:rPr lang="en-US" sz="2400" b="1" i="1" dirty="0">
                <a:solidFill>
                  <a:schemeClr val="accent3"/>
                </a:solidFill>
              </a:rPr>
              <a:t>   </a:t>
            </a:r>
            <a:r>
              <a:rPr lang="en-US" sz="2400" b="1" i="1" dirty="0" err="1">
                <a:solidFill>
                  <a:schemeClr val="accent3"/>
                </a:solidFill>
              </a:rPr>
              <a:t>iter</a:t>
            </a:r>
            <a:r>
              <a:rPr lang="en-US" sz="2400" b="1" i="1" dirty="0">
                <a:solidFill>
                  <a:schemeClr val="accent3"/>
                </a:solidFill>
              </a:rPr>
              <a:t> value:</a:t>
            </a:r>
          </a:p>
        </p:txBody>
      </p:sp>
      <p:pic>
        <p:nvPicPr>
          <p:cNvPr id="4" name="Content Placeholder 3">
            <a:extLst>
              <a:ext uri="{FF2B5EF4-FFF2-40B4-BE49-F238E27FC236}">
                <a16:creationId xmlns:a16="http://schemas.microsoft.com/office/drawing/2014/main" id="{BF6A3781-DAA9-6217-08B8-EFCA9C62F197}"/>
              </a:ext>
            </a:extLst>
          </p:cNvPr>
          <p:cNvPicPr>
            <a:picLocks noGrp="1" noChangeAspect="1"/>
          </p:cNvPicPr>
          <p:nvPr>
            <p:ph idx="1"/>
          </p:nvPr>
        </p:nvPicPr>
        <p:blipFill>
          <a:blip r:embed="rId2"/>
          <a:stretch>
            <a:fillRect/>
          </a:stretch>
        </p:blipFill>
        <p:spPr>
          <a:xfrm>
            <a:off x="127116" y="1946835"/>
            <a:ext cx="5704867" cy="3760788"/>
          </a:xfrm>
          <a:prstGeom prst="rect">
            <a:avLst/>
          </a:prstGeom>
        </p:spPr>
      </p:pic>
      <p:pic>
        <p:nvPicPr>
          <p:cNvPr id="5" name="Picture 4">
            <a:extLst>
              <a:ext uri="{FF2B5EF4-FFF2-40B4-BE49-F238E27FC236}">
                <a16:creationId xmlns:a16="http://schemas.microsoft.com/office/drawing/2014/main" id="{9258F82D-6864-FE1A-5CBC-AF0A9A8E4288}"/>
              </a:ext>
            </a:extLst>
          </p:cNvPr>
          <p:cNvPicPr>
            <a:picLocks noChangeAspect="1"/>
          </p:cNvPicPr>
          <p:nvPr/>
        </p:nvPicPr>
        <p:blipFill>
          <a:blip r:embed="rId3"/>
          <a:stretch>
            <a:fillRect/>
          </a:stretch>
        </p:blipFill>
        <p:spPr>
          <a:xfrm>
            <a:off x="5764306" y="1946835"/>
            <a:ext cx="6541994" cy="4069977"/>
          </a:xfrm>
          <a:prstGeom prst="rect">
            <a:avLst/>
          </a:prstGeom>
        </p:spPr>
      </p:pic>
    </p:spTree>
    <p:extLst>
      <p:ext uri="{BB962C8B-B14F-4D97-AF65-F5344CB8AC3E}">
        <p14:creationId xmlns:p14="http://schemas.microsoft.com/office/powerpoint/2010/main" val="1976084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CC20F-6F47-3D94-50EE-BCD8EA249340}"/>
              </a:ext>
            </a:extLst>
          </p:cNvPr>
          <p:cNvSpPr>
            <a:spLocks noGrp="1"/>
          </p:cNvSpPr>
          <p:nvPr>
            <p:ph type="title"/>
          </p:nvPr>
        </p:nvSpPr>
        <p:spPr>
          <a:xfrm>
            <a:off x="1097280" y="286604"/>
            <a:ext cx="10058400" cy="600088"/>
          </a:xfrm>
        </p:spPr>
        <p:txBody>
          <a:bodyPr>
            <a:normAutofit/>
          </a:bodyPr>
          <a:lstStyle/>
          <a:p>
            <a:r>
              <a:rPr lang="en-US" sz="3600" b="1" i="1" u="sng" dirty="0">
                <a:solidFill>
                  <a:schemeClr val="accent3"/>
                </a:solidFill>
              </a:rPr>
              <a:t>Getting the optimal threshold:</a:t>
            </a:r>
          </a:p>
        </p:txBody>
      </p:sp>
      <p:sp>
        <p:nvSpPr>
          <p:cNvPr id="3" name="Content Placeholder 2">
            <a:extLst>
              <a:ext uri="{FF2B5EF4-FFF2-40B4-BE49-F238E27FC236}">
                <a16:creationId xmlns:a16="http://schemas.microsoft.com/office/drawing/2014/main" id="{67D148BE-6F31-8415-6FBA-66263204D3BF}"/>
              </a:ext>
            </a:extLst>
          </p:cNvPr>
          <p:cNvSpPr>
            <a:spLocks noGrp="1"/>
          </p:cNvSpPr>
          <p:nvPr>
            <p:ph idx="1"/>
          </p:nvPr>
        </p:nvSpPr>
        <p:spPr>
          <a:xfrm>
            <a:off x="1097280" y="1191491"/>
            <a:ext cx="10058400" cy="4677601"/>
          </a:xfrm>
        </p:spPr>
        <p:txBody>
          <a:bodyPr>
            <a:normAutofit/>
          </a:bodyPr>
          <a:lstStyle/>
          <a:p>
            <a:r>
              <a:rPr lang="en-US" sz="2000" dirty="0">
                <a:solidFill>
                  <a:schemeClr val="accent3"/>
                </a:solidFill>
              </a:rPr>
              <a:t>Random forest:         </a:t>
            </a:r>
            <a:r>
              <a:rPr lang="en-US" dirty="0">
                <a:solidFill>
                  <a:schemeClr val="bg1"/>
                </a:solidFill>
              </a:rPr>
              <a:t>1.                                                             2.</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pPr marL="0" indent="0">
              <a:buNone/>
            </a:pPr>
            <a:r>
              <a:rPr lang="en-US" dirty="0">
                <a:solidFill>
                  <a:schemeClr val="bg1"/>
                </a:solidFill>
              </a:rPr>
              <a:t>                                           3.                                                                                              </a:t>
            </a:r>
            <a:endParaRPr lang="en-US" dirty="0"/>
          </a:p>
        </p:txBody>
      </p:sp>
      <p:pic>
        <p:nvPicPr>
          <p:cNvPr id="7" name="Picture 6">
            <a:extLst>
              <a:ext uri="{FF2B5EF4-FFF2-40B4-BE49-F238E27FC236}">
                <a16:creationId xmlns:a16="http://schemas.microsoft.com/office/drawing/2014/main" id="{FA65E27E-805F-0467-D403-D632F1B3E7C4}"/>
              </a:ext>
            </a:extLst>
          </p:cNvPr>
          <p:cNvPicPr>
            <a:picLocks noChangeAspect="1"/>
          </p:cNvPicPr>
          <p:nvPr/>
        </p:nvPicPr>
        <p:blipFill>
          <a:blip r:embed="rId2"/>
          <a:stretch>
            <a:fillRect/>
          </a:stretch>
        </p:blipFill>
        <p:spPr>
          <a:xfrm>
            <a:off x="1097280" y="1710718"/>
            <a:ext cx="5701553" cy="2346232"/>
          </a:xfrm>
          <a:prstGeom prst="rect">
            <a:avLst/>
          </a:prstGeom>
        </p:spPr>
      </p:pic>
      <p:pic>
        <p:nvPicPr>
          <p:cNvPr id="8" name="Picture 7">
            <a:extLst>
              <a:ext uri="{FF2B5EF4-FFF2-40B4-BE49-F238E27FC236}">
                <a16:creationId xmlns:a16="http://schemas.microsoft.com/office/drawing/2014/main" id="{62EF10A5-B35F-87C8-66D0-699DDDFE574A}"/>
              </a:ext>
            </a:extLst>
          </p:cNvPr>
          <p:cNvPicPr>
            <a:picLocks noChangeAspect="1"/>
          </p:cNvPicPr>
          <p:nvPr/>
        </p:nvPicPr>
        <p:blipFill>
          <a:blip r:embed="rId3"/>
          <a:stretch>
            <a:fillRect/>
          </a:stretch>
        </p:blipFill>
        <p:spPr>
          <a:xfrm>
            <a:off x="7100047" y="1710718"/>
            <a:ext cx="4697506" cy="2346232"/>
          </a:xfrm>
          <a:prstGeom prst="rect">
            <a:avLst/>
          </a:prstGeom>
        </p:spPr>
      </p:pic>
      <p:pic>
        <p:nvPicPr>
          <p:cNvPr id="9" name="Picture 8">
            <a:extLst>
              <a:ext uri="{FF2B5EF4-FFF2-40B4-BE49-F238E27FC236}">
                <a16:creationId xmlns:a16="http://schemas.microsoft.com/office/drawing/2014/main" id="{D68EBE91-32A7-1052-7DA1-6A0FD55B9C45}"/>
              </a:ext>
            </a:extLst>
          </p:cNvPr>
          <p:cNvPicPr>
            <a:picLocks noChangeAspect="1"/>
          </p:cNvPicPr>
          <p:nvPr/>
        </p:nvPicPr>
        <p:blipFill>
          <a:blip r:embed="rId4"/>
          <a:stretch>
            <a:fillRect/>
          </a:stretch>
        </p:blipFill>
        <p:spPr>
          <a:xfrm>
            <a:off x="1291983" y="4262566"/>
            <a:ext cx="5040685" cy="2536858"/>
          </a:xfrm>
          <a:prstGeom prst="rect">
            <a:avLst/>
          </a:prstGeom>
        </p:spPr>
      </p:pic>
      <p:pic>
        <p:nvPicPr>
          <p:cNvPr id="10" name="Picture 9">
            <a:extLst>
              <a:ext uri="{FF2B5EF4-FFF2-40B4-BE49-F238E27FC236}">
                <a16:creationId xmlns:a16="http://schemas.microsoft.com/office/drawing/2014/main" id="{6910BB41-8728-BE2F-6122-56AE4FB9BC41}"/>
              </a:ext>
            </a:extLst>
          </p:cNvPr>
          <p:cNvPicPr>
            <a:picLocks noChangeAspect="1"/>
          </p:cNvPicPr>
          <p:nvPr/>
        </p:nvPicPr>
        <p:blipFill>
          <a:blip r:embed="rId5"/>
          <a:stretch>
            <a:fillRect/>
          </a:stretch>
        </p:blipFill>
        <p:spPr>
          <a:xfrm>
            <a:off x="6798833" y="4262566"/>
            <a:ext cx="5040685" cy="2536858"/>
          </a:xfrm>
          <a:prstGeom prst="rect">
            <a:avLst/>
          </a:prstGeom>
        </p:spPr>
      </p:pic>
    </p:spTree>
    <p:extLst>
      <p:ext uri="{BB962C8B-B14F-4D97-AF65-F5344CB8AC3E}">
        <p14:creationId xmlns:p14="http://schemas.microsoft.com/office/powerpoint/2010/main" val="3967161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6A733F3-6FB7-C89E-7C1A-CB113675C5B8}"/>
              </a:ext>
            </a:extLst>
          </p:cNvPr>
          <p:cNvPicPr>
            <a:picLocks noGrp="1" noChangeAspect="1"/>
          </p:cNvPicPr>
          <p:nvPr>
            <p:ph idx="1"/>
          </p:nvPr>
        </p:nvPicPr>
        <p:blipFill>
          <a:blip r:embed="rId2"/>
          <a:stretch>
            <a:fillRect/>
          </a:stretch>
        </p:blipFill>
        <p:spPr>
          <a:xfrm>
            <a:off x="800895" y="646206"/>
            <a:ext cx="4255199" cy="2365188"/>
          </a:xfrm>
          <a:prstGeom prst="rect">
            <a:avLst/>
          </a:prstGeom>
        </p:spPr>
      </p:pic>
      <p:pic>
        <p:nvPicPr>
          <p:cNvPr id="5" name="Picture 4">
            <a:extLst>
              <a:ext uri="{FF2B5EF4-FFF2-40B4-BE49-F238E27FC236}">
                <a16:creationId xmlns:a16="http://schemas.microsoft.com/office/drawing/2014/main" id="{C51749F7-4A9C-3A44-9806-4BD77361D3C7}"/>
              </a:ext>
            </a:extLst>
          </p:cNvPr>
          <p:cNvPicPr>
            <a:picLocks noChangeAspect="1"/>
          </p:cNvPicPr>
          <p:nvPr/>
        </p:nvPicPr>
        <p:blipFill>
          <a:blip r:embed="rId3"/>
          <a:stretch>
            <a:fillRect/>
          </a:stretch>
        </p:blipFill>
        <p:spPr>
          <a:xfrm>
            <a:off x="6095999" y="533400"/>
            <a:ext cx="4347882" cy="2590800"/>
          </a:xfrm>
          <a:prstGeom prst="rect">
            <a:avLst/>
          </a:prstGeom>
        </p:spPr>
      </p:pic>
      <p:pic>
        <p:nvPicPr>
          <p:cNvPr id="6" name="Picture 5">
            <a:extLst>
              <a:ext uri="{FF2B5EF4-FFF2-40B4-BE49-F238E27FC236}">
                <a16:creationId xmlns:a16="http://schemas.microsoft.com/office/drawing/2014/main" id="{BBFF1B6C-B2E2-E734-6997-37CB30D2EA80}"/>
              </a:ext>
            </a:extLst>
          </p:cNvPr>
          <p:cNvPicPr>
            <a:picLocks noChangeAspect="1"/>
          </p:cNvPicPr>
          <p:nvPr/>
        </p:nvPicPr>
        <p:blipFill>
          <a:blip r:embed="rId4"/>
          <a:stretch>
            <a:fillRect/>
          </a:stretch>
        </p:blipFill>
        <p:spPr>
          <a:xfrm>
            <a:off x="1936376" y="3576919"/>
            <a:ext cx="8802500" cy="2859740"/>
          </a:xfrm>
          <a:prstGeom prst="rect">
            <a:avLst/>
          </a:prstGeom>
        </p:spPr>
      </p:pic>
    </p:spTree>
    <p:extLst>
      <p:ext uri="{BB962C8B-B14F-4D97-AF65-F5344CB8AC3E}">
        <p14:creationId xmlns:p14="http://schemas.microsoft.com/office/powerpoint/2010/main" val="1636379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F425E-A639-F12A-A3C9-85778222DD8A}"/>
              </a:ext>
            </a:extLst>
          </p:cNvPr>
          <p:cNvSpPr>
            <a:spLocks noGrp="1"/>
          </p:cNvSpPr>
          <p:nvPr>
            <p:ph type="title"/>
          </p:nvPr>
        </p:nvSpPr>
        <p:spPr>
          <a:xfrm>
            <a:off x="1097280" y="286603"/>
            <a:ext cx="10058400" cy="959491"/>
          </a:xfrm>
        </p:spPr>
        <p:txBody>
          <a:bodyPr>
            <a:normAutofit/>
          </a:bodyPr>
          <a:lstStyle/>
          <a:p>
            <a:r>
              <a:rPr lang="en-US" sz="2800" b="1" i="1" u="sng" dirty="0">
                <a:solidFill>
                  <a:schemeClr val="accent3"/>
                </a:solidFill>
              </a:rPr>
              <a:t>Decision tree :</a:t>
            </a:r>
          </a:p>
        </p:txBody>
      </p:sp>
      <p:pic>
        <p:nvPicPr>
          <p:cNvPr id="4" name="Content Placeholder 3">
            <a:extLst>
              <a:ext uri="{FF2B5EF4-FFF2-40B4-BE49-F238E27FC236}">
                <a16:creationId xmlns:a16="http://schemas.microsoft.com/office/drawing/2014/main" id="{DAA724D5-4C8B-C750-5B47-24CD86E5F2B3}"/>
              </a:ext>
            </a:extLst>
          </p:cNvPr>
          <p:cNvPicPr>
            <a:picLocks noGrp="1" noChangeAspect="1"/>
          </p:cNvPicPr>
          <p:nvPr>
            <p:ph idx="1"/>
          </p:nvPr>
        </p:nvPicPr>
        <p:blipFill>
          <a:blip r:embed="rId2"/>
          <a:stretch>
            <a:fillRect/>
          </a:stretch>
        </p:blipFill>
        <p:spPr>
          <a:xfrm>
            <a:off x="563371" y="1640541"/>
            <a:ext cx="5209899" cy="2339788"/>
          </a:xfrm>
          <a:prstGeom prst="rect">
            <a:avLst/>
          </a:prstGeom>
        </p:spPr>
      </p:pic>
      <p:pic>
        <p:nvPicPr>
          <p:cNvPr id="5" name="Picture 4">
            <a:extLst>
              <a:ext uri="{FF2B5EF4-FFF2-40B4-BE49-F238E27FC236}">
                <a16:creationId xmlns:a16="http://schemas.microsoft.com/office/drawing/2014/main" id="{FF0EAA6C-CAEB-C7B4-055A-B76D12416B45}"/>
              </a:ext>
            </a:extLst>
          </p:cNvPr>
          <p:cNvPicPr>
            <a:picLocks noChangeAspect="1"/>
          </p:cNvPicPr>
          <p:nvPr/>
        </p:nvPicPr>
        <p:blipFill>
          <a:blip r:embed="rId3"/>
          <a:stretch>
            <a:fillRect/>
          </a:stretch>
        </p:blipFill>
        <p:spPr>
          <a:xfrm>
            <a:off x="6490449" y="1467130"/>
            <a:ext cx="5469590" cy="2513199"/>
          </a:xfrm>
          <a:prstGeom prst="rect">
            <a:avLst/>
          </a:prstGeom>
        </p:spPr>
      </p:pic>
      <p:pic>
        <p:nvPicPr>
          <p:cNvPr id="6" name="Picture 5">
            <a:extLst>
              <a:ext uri="{FF2B5EF4-FFF2-40B4-BE49-F238E27FC236}">
                <a16:creationId xmlns:a16="http://schemas.microsoft.com/office/drawing/2014/main" id="{C0B63ED6-C94E-D0BA-4BA7-9CC1155E00CB}"/>
              </a:ext>
            </a:extLst>
          </p:cNvPr>
          <p:cNvPicPr>
            <a:picLocks noChangeAspect="1"/>
          </p:cNvPicPr>
          <p:nvPr/>
        </p:nvPicPr>
        <p:blipFill>
          <a:blip r:embed="rId4"/>
          <a:stretch>
            <a:fillRect/>
          </a:stretch>
        </p:blipFill>
        <p:spPr>
          <a:xfrm>
            <a:off x="3093663" y="4405973"/>
            <a:ext cx="5144901" cy="2165424"/>
          </a:xfrm>
          <a:prstGeom prst="rect">
            <a:avLst/>
          </a:prstGeom>
        </p:spPr>
      </p:pic>
    </p:spTree>
    <p:extLst>
      <p:ext uri="{BB962C8B-B14F-4D97-AF65-F5344CB8AC3E}">
        <p14:creationId xmlns:p14="http://schemas.microsoft.com/office/powerpoint/2010/main" val="4173544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EA303-C197-C68C-6B83-D92DA1364036}"/>
              </a:ext>
            </a:extLst>
          </p:cNvPr>
          <p:cNvSpPr>
            <a:spLocks noGrp="1"/>
          </p:cNvSpPr>
          <p:nvPr>
            <p:ph type="title"/>
          </p:nvPr>
        </p:nvSpPr>
        <p:spPr/>
        <p:txBody>
          <a:bodyPr>
            <a:normAutofit/>
          </a:bodyPr>
          <a:lstStyle/>
          <a:p>
            <a:r>
              <a:rPr lang="en-US" sz="2800" b="1" i="1" u="sng" dirty="0">
                <a:solidFill>
                  <a:schemeClr val="accent3"/>
                </a:solidFill>
              </a:rPr>
              <a:t>Accuracy of every models:</a:t>
            </a:r>
          </a:p>
        </p:txBody>
      </p:sp>
      <p:sp>
        <p:nvSpPr>
          <p:cNvPr id="3" name="Content Placeholder 2">
            <a:extLst>
              <a:ext uri="{FF2B5EF4-FFF2-40B4-BE49-F238E27FC236}">
                <a16:creationId xmlns:a16="http://schemas.microsoft.com/office/drawing/2014/main" id="{B9C8AB96-6BC2-051F-FF07-0B9B6FE9EBA2}"/>
              </a:ext>
            </a:extLst>
          </p:cNvPr>
          <p:cNvSpPr>
            <a:spLocks noGrp="1"/>
          </p:cNvSpPr>
          <p:nvPr>
            <p:ph idx="1"/>
          </p:nvPr>
        </p:nvSpPr>
        <p:spPr/>
        <p:txBody>
          <a:bodyPr>
            <a:normAutofit/>
          </a:bodyPr>
          <a:lstStyle/>
          <a:p>
            <a:r>
              <a:rPr lang="en-US" sz="2000" dirty="0">
                <a:solidFill>
                  <a:schemeClr val="accent3"/>
                </a:solidFill>
              </a:rPr>
              <a:t>decision tree:                                                                   random forest:</a:t>
            </a:r>
          </a:p>
        </p:txBody>
      </p:sp>
      <p:pic>
        <p:nvPicPr>
          <p:cNvPr id="4" name="Picture 3">
            <a:extLst>
              <a:ext uri="{FF2B5EF4-FFF2-40B4-BE49-F238E27FC236}">
                <a16:creationId xmlns:a16="http://schemas.microsoft.com/office/drawing/2014/main" id="{87AF5E66-4EA9-B348-4806-75D7150A388B}"/>
              </a:ext>
            </a:extLst>
          </p:cNvPr>
          <p:cNvPicPr>
            <a:picLocks noChangeAspect="1"/>
          </p:cNvPicPr>
          <p:nvPr/>
        </p:nvPicPr>
        <p:blipFill>
          <a:blip r:embed="rId2"/>
          <a:stretch>
            <a:fillRect/>
          </a:stretch>
        </p:blipFill>
        <p:spPr>
          <a:xfrm>
            <a:off x="1036320" y="2626659"/>
            <a:ext cx="5154706" cy="3316941"/>
          </a:xfrm>
          <a:prstGeom prst="rect">
            <a:avLst/>
          </a:prstGeom>
        </p:spPr>
      </p:pic>
      <p:pic>
        <p:nvPicPr>
          <p:cNvPr id="5" name="Picture 4">
            <a:extLst>
              <a:ext uri="{FF2B5EF4-FFF2-40B4-BE49-F238E27FC236}">
                <a16:creationId xmlns:a16="http://schemas.microsoft.com/office/drawing/2014/main" id="{E25E8968-78CF-0F7D-3237-B52A7F0FE59D}"/>
              </a:ext>
            </a:extLst>
          </p:cNvPr>
          <p:cNvPicPr>
            <a:picLocks noChangeAspect="1"/>
          </p:cNvPicPr>
          <p:nvPr/>
        </p:nvPicPr>
        <p:blipFill>
          <a:blip r:embed="rId3"/>
          <a:stretch>
            <a:fillRect/>
          </a:stretch>
        </p:blipFill>
        <p:spPr>
          <a:xfrm>
            <a:off x="7109012" y="2626659"/>
            <a:ext cx="3399304" cy="3295544"/>
          </a:xfrm>
          <a:prstGeom prst="rect">
            <a:avLst/>
          </a:prstGeom>
        </p:spPr>
      </p:pic>
    </p:spTree>
    <p:extLst>
      <p:ext uri="{BB962C8B-B14F-4D97-AF65-F5344CB8AC3E}">
        <p14:creationId xmlns:p14="http://schemas.microsoft.com/office/powerpoint/2010/main" val="41446812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786AAD-2FBF-4942-7CE7-9833BF56980E}"/>
              </a:ext>
            </a:extLst>
          </p:cNvPr>
          <p:cNvSpPr>
            <a:spLocks noGrp="1"/>
          </p:cNvSpPr>
          <p:nvPr>
            <p:ph idx="1"/>
          </p:nvPr>
        </p:nvSpPr>
        <p:spPr>
          <a:xfrm>
            <a:off x="1097280" y="914401"/>
            <a:ext cx="10058400" cy="4954692"/>
          </a:xfrm>
        </p:spPr>
        <p:txBody>
          <a:bodyPr>
            <a:normAutofit/>
          </a:bodyPr>
          <a:lstStyle/>
          <a:p>
            <a:r>
              <a:rPr lang="en-US" sz="2400" dirty="0" err="1">
                <a:solidFill>
                  <a:schemeClr val="accent3"/>
                </a:solidFill>
              </a:rPr>
              <a:t>Svm</a:t>
            </a:r>
            <a:r>
              <a:rPr lang="en-US" sz="2400" dirty="0">
                <a:solidFill>
                  <a:schemeClr val="accent3"/>
                </a:solidFill>
              </a:rPr>
              <a:t>:                                                                   logistic regression:</a:t>
            </a:r>
          </a:p>
        </p:txBody>
      </p:sp>
      <p:pic>
        <p:nvPicPr>
          <p:cNvPr id="4" name="Picture 3">
            <a:extLst>
              <a:ext uri="{FF2B5EF4-FFF2-40B4-BE49-F238E27FC236}">
                <a16:creationId xmlns:a16="http://schemas.microsoft.com/office/drawing/2014/main" id="{14849CFA-0A94-E19B-1FBC-8FB2803F50C4}"/>
              </a:ext>
            </a:extLst>
          </p:cNvPr>
          <p:cNvPicPr>
            <a:picLocks noChangeAspect="1"/>
          </p:cNvPicPr>
          <p:nvPr/>
        </p:nvPicPr>
        <p:blipFill>
          <a:blip r:embed="rId2"/>
          <a:stretch>
            <a:fillRect/>
          </a:stretch>
        </p:blipFill>
        <p:spPr>
          <a:xfrm>
            <a:off x="1036320" y="1848908"/>
            <a:ext cx="4867275" cy="3629025"/>
          </a:xfrm>
          <a:prstGeom prst="rect">
            <a:avLst/>
          </a:prstGeom>
        </p:spPr>
      </p:pic>
      <p:pic>
        <p:nvPicPr>
          <p:cNvPr id="5" name="Picture 4">
            <a:extLst>
              <a:ext uri="{FF2B5EF4-FFF2-40B4-BE49-F238E27FC236}">
                <a16:creationId xmlns:a16="http://schemas.microsoft.com/office/drawing/2014/main" id="{07303AE5-D0F2-3703-5F72-66FE8FB7C43D}"/>
              </a:ext>
            </a:extLst>
          </p:cNvPr>
          <p:cNvPicPr>
            <a:picLocks noChangeAspect="1"/>
          </p:cNvPicPr>
          <p:nvPr/>
        </p:nvPicPr>
        <p:blipFill>
          <a:blip r:embed="rId3"/>
          <a:stretch>
            <a:fillRect/>
          </a:stretch>
        </p:blipFill>
        <p:spPr>
          <a:xfrm>
            <a:off x="7171765" y="1599006"/>
            <a:ext cx="4129087" cy="3878927"/>
          </a:xfrm>
          <a:prstGeom prst="rect">
            <a:avLst/>
          </a:prstGeom>
        </p:spPr>
      </p:pic>
    </p:spTree>
    <p:extLst>
      <p:ext uri="{BB962C8B-B14F-4D97-AF65-F5344CB8AC3E}">
        <p14:creationId xmlns:p14="http://schemas.microsoft.com/office/powerpoint/2010/main" val="1446142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713FE0D-E4BF-A832-C5FB-846950F2DB25}"/>
              </a:ext>
            </a:extLst>
          </p:cNvPr>
          <p:cNvPicPr>
            <a:picLocks noGrp="1" noChangeAspect="1"/>
          </p:cNvPicPr>
          <p:nvPr>
            <p:ph idx="1"/>
          </p:nvPr>
        </p:nvPicPr>
        <p:blipFill>
          <a:blip r:embed="rId2"/>
          <a:stretch>
            <a:fillRect/>
          </a:stretch>
        </p:blipFill>
        <p:spPr>
          <a:xfrm>
            <a:off x="0" y="-1"/>
            <a:ext cx="12192000" cy="7100047"/>
          </a:xfrm>
          <a:prstGeom prst="rect">
            <a:avLst/>
          </a:prstGeom>
        </p:spPr>
      </p:pic>
    </p:spTree>
    <p:extLst>
      <p:ext uri="{BB962C8B-B14F-4D97-AF65-F5344CB8AC3E}">
        <p14:creationId xmlns:p14="http://schemas.microsoft.com/office/powerpoint/2010/main" val="33469050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D5464-617D-648C-CBE9-6DBECE6286E6}"/>
              </a:ext>
            </a:extLst>
          </p:cNvPr>
          <p:cNvSpPr>
            <a:spLocks noGrp="1"/>
          </p:cNvSpPr>
          <p:nvPr>
            <p:ph type="title"/>
          </p:nvPr>
        </p:nvSpPr>
        <p:spPr>
          <a:xfrm>
            <a:off x="1097280" y="259708"/>
            <a:ext cx="10058400" cy="1102927"/>
          </a:xfrm>
        </p:spPr>
        <p:txBody>
          <a:bodyPr>
            <a:normAutofit fontScale="90000"/>
          </a:bodyPr>
          <a:lstStyle/>
          <a:p>
            <a:r>
              <a:rPr lang="en-US" sz="3200" b="1" i="1" u="sng" kern="0" dirty="0">
                <a:solidFill>
                  <a:srgbClr val="C00000"/>
                </a:solidFill>
                <a:effectLst/>
                <a:latin typeface="Calibri" panose="020F0502020204030204" pitchFamily="34" charset="0"/>
                <a:ea typeface="Times New Roman" panose="02020603050405020304" pitchFamily="18" charset="0"/>
                <a:cs typeface="Calibri" panose="020F0502020204030204" pitchFamily="34" charset="0"/>
              </a:rPr>
              <a:t>One-hot encoding :</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9" name="Content Placeholder 8">
            <a:extLst>
              <a:ext uri="{FF2B5EF4-FFF2-40B4-BE49-F238E27FC236}">
                <a16:creationId xmlns:a16="http://schemas.microsoft.com/office/drawing/2014/main" id="{B73ED939-9211-9482-A269-3AA4BCA91525}"/>
              </a:ext>
            </a:extLst>
          </p:cNvPr>
          <p:cNvSpPr>
            <a:spLocks noGrp="1"/>
          </p:cNvSpPr>
          <p:nvPr>
            <p:ph idx="1"/>
          </p:nvPr>
        </p:nvSpPr>
        <p:spPr>
          <a:xfrm>
            <a:off x="968188" y="878541"/>
            <a:ext cx="10187492" cy="6284259"/>
          </a:xfrm>
        </p:spPr>
        <p:txBody>
          <a:bodyPr>
            <a:normAutofit/>
          </a:bodyPr>
          <a:lstStyle/>
          <a:p>
            <a:endParaRPr lang="en-US" sz="2800" b="1" i="1" u="sng" kern="0" dirty="0">
              <a:solidFill>
                <a:srgbClr val="C00000"/>
              </a:solidFill>
              <a:effectLst/>
              <a:latin typeface="Calibri" panose="020F0502020204030204" pitchFamily="34" charset="0"/>
              <a:ea typeface="Times New Roman" panose="02020603050405020304" pitchFamily="18" charset="0"/>
              <a:cs typeface="Calibri" panose="020F0502020204030204" pitchFamily="34" charset="0"/>
            </a:endParaRPr>
          </a:p>
          <a:p>
            <a:endParaRPr lang="en-US" sz="2800" b="1" i="1" u="sng" kern="0" dirty="0">
              <a:solidFill>
                <a:srgbClr val="C00000"/>
              </a:solidFill>
              <a:latin typeface="Calibri" panose="020F0502020204030204" pitchFamily="34" charset="0"/>
              <a:ea typeface="Times New Roman" panose="02020603050405020304" pitchFamily="18" charset="0"/>
              <a:cs typeface="Calibri" panose="020F0502020204030204" pitchFamily="34" charset="0"/>
            </a:endParaRPr>
          </a:p>
          <a:p>
            <a:pPr marL="0" indent="0">
              <a:buNone/>
            </a:pPr>
            <a:r>
              <a:rPr lang="en-US" sz="2800" b="1" i="1" u="sng" kern="0" dirty="0">
                <a:solidFill>
                  <a:srgbClr val="C00000"/>
                </a:solidFill>
                <a:effectLst/>
                <a:latin typeface="Calibri" panose="020F0502020204030204" pitchFamily="34" charset="0"/>
                <a:ea typeface="Times New Roman" panose="02020603050405020304" pitchFamily="18" charset="0"/>
                <a:cs typeface="Calibri" panose="020F0502020204030204" pitchFamily="34" charset="0"/>
              </a:rPr>
              <a:t>New processed dataset :</a:t>
            </a:r>
            <a:endParaRPr lang="en-US" sz="2800" b="1" i="1" u="sng"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1800" kern="0" dirty="0">
              <a:effectLst/>
              <a:latin typeface="Calibri" panose="020F0502020204030204" pitchFamily="34" charset="0"/>
              <a:ea typeface="Times New Roman" panose="02020603050405020304" pitchFamily="18" charset="0"/>
            </a:endParaRPr>
          </a:p>
          <a:p>
            <a:endParaRPr lang="en-US" sz="1800" kern="0" dirty="0">
              <a:latin typeface="Calibri" panose="020F0502020204030204" pitchFamily="34" charset="0"/>
              <a:ea typeface="Times New Roman" panose="02020603050405020304" pitchFamily="18" charset="0"/>
            </a:endParaRPr>
          </a:p>
          <a:p>
            <a:endParaRPr lang="en-US" sz="1800" kern="0" dirty="0">
              <a:effectLst/>
              <a:latin typeface="Calibri" panose="020F0502020204030204" pitchFamily="34" charset="0"/>
              <a:ea typeface="Times New Roman" panose="02020603050405020304" pitchFamily="18" charset="0"/>
            </a:endParaRPr>
          </a:p>
          <a:p>
            <a:endParaRPr lang="en-US" sz="1800" kern="0" dirty="0">
              <a:latin typeface="Calibri" panose="020F0502020204030204" pitchFamily="34" charset="0"/>
              <a:ea typeface="Times New Roman" panose="02020603050405020304" pitchFamily="18" charset="0"/>
            </a:endParaRPr>
          </a:p>
          <a:p>
            <a:pPr marL="0" marR="0">
              <a:spcBef>
                <a:spcPts val="0"/>
              </a:spcBef>
              <a:spcAft>
                <a:spcPts val="0"/>
              </a:spcAft>
            </a:pPr>
            <a:r>
              <a:rPr lang="en-US" sz="2400" kern="0" dirty="0">
                <a:solidFill>
                  <a:schemeClr val="bg1">
                    <a:lumMod val="95000"/>
                  </a:schemeClr>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2400" kern="10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2800" b="1" i="1" u="sng" dirty="0">
              <a:solidFill>
                <a:srgbClr val="C00000"/>
              </a:solidFill>
            </a:endParaRPr>
          </a:p>
        </p:txBody>
      </p:sp>
      <p:pic>
        <p:nvPicPr>
          <p:cNvPr id="10" name="Picture 9">
            <a:extLst>
              <a:ext uri="{FF2B5EF4-FFF2-40B4-BE49-F238E27FC236}">
                <a16:creationId xmlns:a16="http://schemas.microsoft.com/office/drawing/2014/main" id="{127B9777-095A-3AF1-086D-4ACD46EDD8EA}"/>
              </a:ext>
            </a:extLst>
          </p:cNvPr>
          <p:cNvPicPr>
            <a:picLocks noChangeAspect="1"/>
          </p:cNvPicPr>
          <p:nvPr/>
        </p:nvPicPr>
        <p:blipFill>
          <a:blip r:embed="rId2"/>
          <a:stretch>
            <a:fillRect/>
          </a:stretch>
        </p:blipFill>
        <p:spPr>
          <a:xfrm>
            <a:off x="3123942" y="988909"/>
            <a:ext cx="5625611" cy="1102928"/>
          </a:xfrm>
          <a:prstGeom prst="rect">
            <a:avLst/>
          </a:prstGeom>
        </p:spPr>
      </p:pic>
      <p:pic>
        <p:nvPicPr>
          <p:cNvPr id="11" name="Picture 10">
            <a:extLst>
              <a:ext uri="{FF2B5EF4-FFF2-40B4-BE49-F238E27FC236}">
                <a16:creationId xmlns:a16="http://schemas.microsoft.com/office/drawing/2014/main" id="{15F88A93-6B0D-7BE6-A16E-E7BCF8886BAA}"/>
              </a:ext>
            </a:extLst>
          </p:cNvPr>
          <p:cNvPicPr>
            <a:picLocks noChangeAspect="1"/>
          </p:cNvPicPr>
          <p:nvPr/>
        </p:nvPicPr>
        <p:blipFill>
          <a:blip r:embed="rId3"/>
          <a:stretch>
            <a:fillRect/>
          </a:stretch>
        </p:blipFill>
        <p:spPr>
          <a:xfrm>
            <a:off x="3123942" y="2841812"/>
            <a:ext cx="5944115" cy="2026023"/>
          </a:xfrm>
          <a:prstGeom prst="rect">
            <a:avLst/>
          </a:prstGeom>
        </p:spPr>
      </p:pic>
    </p:spTree>
    <p:extLst>
      <p:ext uri="{BB962C8B-B14F-4D97-AF65-F5344CB8AC3E}">
        <p14:creationId xmlns:p14="http://schemas.microsoft.com/office/powerpoint/2010/main" val="919191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290EF-D84C-C677-6296-0161682C79F2}"/>
              </a:ext>
            </a:extLst>
          </p:cNvPr>
          <p:cNvSpPr>
            <a:spLocks noGrp="1"/>
          </p:cNvSpPr>
          <p:nvPr>
            <p:ph type="title"/>
          </p:nvPr>
        </p:nvSpPr>
        <p:spPr>
          <a:xfrm>
            <a:off x="1097280" y="0"/>
            <a:ext cx="10058400" cy="2250142"/>
          </a:xfrm>
        </p:spPr>
        <p:txBody>
          <a:bodyPr>
            <a:normAutofit/>
          </a:bodyPr>
          <a:lstStyle/>
          <a:p>
            <a:pPr lvl="2"/>
            <a:r>
              <a:rPr lang="en-US" sz="3100" b="1" i="1" u="sng" kern="0" dirty="0">
                <a:solidFill>
                  <a:schemeClr val="accent3"/>
                </a:solidFill>
                <a:effectLst/>
                <a:latin typeface="Calibri" panose="020F0502020204030204" pitchFamily="34" charset="0"/>
                <a:ea typeface="Times New Roman" panose="02020603050405020304" pitchFamily="18" charset="0"/>
              </a:rPr>
              <a:t>Handling  imbalances :</a:t>
            </a:r>
            <a:br>
              <a:rPr lang="en-US" sz="3100" b="1" i="1" u="sng" kern="0" dirty="0">
                <a:solidFill>
                  <a:schemeClr val="accent3"/>
                </a:solidFill>
                <a:effectLst/>
                <a:latin typeface="Calibri" panose="020F0502020204030204" pitchFamily="34" charset="0"/>
                <a:ea typeface="Times New Roman" panose="02020603050405020304" pitchFamily="18" charset="0"/>
              </a:rPr>
            </a:br>
            <a:r>
              <a:rPr lang="en-US" sz="2400" kern="0" dirty="0">
                <a:solidFill>
                  <a:schemeClr val="bg1">
                    <a:lumMod val="95000"/>
                  </a:schemeClr>
                </a:solidFill>
                <a:effectLst/>
                <a:latin typeface="Calibri" panose="020F0502020204030204" pitchFamily="34" charset="0"/>
                <a:ea typeface="Times New Roman" panose="02020603050405020304" pitchFamily="18" charset="0"/>
                <a:cs typeface="Calibri" panose="020F0502020204030204" pitchFamily="34" charset="0"/>
              </a:rPr>
              <a:t>Imbalanced datasets can pose challenges for machine learning models, as they       tend to be biased towards the majority class and struggle to accurately predict the minority class.</a:t>
            </a:r>
            <a:br>
              <a:rPr lang="en-US" sz="2400" kern="10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rPr>
            </a:br>
            <a:r>
              <a:rPr lang="en-US" sz="2800" b="1" i="1" u="sng" kern="0" dirty="0">
                <a:solidFill>
                  <a:schemeClr val="accent3"/>
                </a:solidFill>
                <a:effectLst/>
                <a:latin typeface="Calibri" panose="020F0502020204030204" pitchFamily="34" charset="0"/>
                <a:ea typeface="Times New Roman" panose="02020603050405020304" pitchFamily="18" charset="0"/>
              </a:rPr>
              <a:t>Class Weighting: </a:t>
            </a:r>
            <a:endParaRPr lang="en-US" sz="2800" b="1" i="1" u="sng" dirty="0">
              <a:solidFill>
                <a:schemeClr val="accent3"/>
              </a:solidFill>
            </a:endParaRPr>
          </a:p>
        </p:txBody>
      </p:sp>
      <p:sp>
        <p:nvSpPr>
          <p:cNvPr id="3" name="Content Placeholder 2">
            <a:extLst>
              <a:ext uri="{FF2B5EF4-FFF2-40B4-BE49-F238E27FC236}">
                <a16:creationId xmlns:a16="http://schemas.microsoft.com/office/drawing/2014/main" id="{63421226-2109-E872-C8DC-D3702635113D}"/>
              </a:ext>
            </a:extLst>
          </p:cNvPr>
          <p:cNvSpPr>
            <a:spLocks noGrp="1"/>
          </p:cNvSpPr>
          <p:nvPr>
            <p:ph idx="1"/>
          </p:nvPr>
        </p:nvSpPr>
        <p:spPr>
          <a:xfrm>
            <a:off x="1097280" y="2321859"/>
            <a:ext cx="10058400" cy="4410636"/>
          </a:xfrm>
        </p:spPr>
        <p:txBody>
          <a:bodyPr>
            <a:normAutofit/>
          </a:bodyPr>
          <a:lstStyle/>
          <a:p>
            <a:pPr marL="0" marR="0" indent="0">
              <a:spcBef>
                <a:spcPts val="0"/>
              </a:spcBef>
              <a:spcAft>
                <a:spcPts val="0"/>
              </a:spcAft>
              <a:buNone/>
            </a:pPr>
            <a:r>
              <a:rPr lang="en-US" sz="2000"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Assign higher weights to the minority class during model training to give it more importance. This can be done by setting class weights inversely proportional to their frequency</a:t>
            </a:r>
            <a:endPar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0"/>
              </a:spcAft>
              <a:buNone/>
            </a:pPr>
            <a:r>
              <a:rPr lang="en-US" sz="2000"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For svm and logistic models we have used class weight method .</a:t>
            </a:r>
          </a:p>
          <a:p>
            <a:pPr marL="0" marR="0" indent="0">
              <a:spcBef>
                <a:spcPts val="0"/>
              </a:spcBef>
              <a:spcAft>
                <a:spcPts val="0"/>
              </a:spcAft>
              <a:buNone/>
            </a:pPr>
            <a:endPar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2000"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t>
            </a:r>
            <a:r>
              <a:rPr lang="en-US" sz="2800" b="1" i="1" kern="0" dirty="0">
                <a:solidFill>
                  <a:schemeClr val="accent3"/>
                </a:solidFill>
                <a:effectLst/>
                <a:latin typeface="Calibri" panose="020F0502020204030204" pitchFamily="34" charset="0"/>
                <a:ea typeface="Times New Roman" panose="02020603050405020304" pitchFamily="18" charset="0"/>
                <a:cs typeface="Calibri" panose="020F0502020204030204" pitchFamily="34" charset="0"/>
              </a:rPr>
              <a:t>'svm__class_weight': </a:t>
            </a:r>
            <a:r>
              <a:rPr lang="en-US" sz="2000"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['balanced', None]</a:t>
            </a:r>
          </a:p>
          <a:p>
            <a:pPr marL="0" marR="0">
              <a:spcBef>
                <a:spcPts val="0"/>
              </a:spcBef>
              <a:spcAft>
                <a:spcPts val="0"/>
              </a:spcAft>
            </a:pPr>
            <a:endParaRPr lang="en-US" sz="2000"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endParaRPr>
          </a:p>
          <a:p>
            <a:pPr marL="0" marR="0">
              <a:spcBef>
                <a:spcPts val="0"/>
              </a:spcBef>
              <a:spcAft>
                <a:spcPts val="0"/>
              </a:spcAft>
            </a:pPr>
            <a:r>
              <a:rPr lang="en-US" sz="2400" b="1" i="1" u="sng" kern="0" dirty="0">
                <a:solidFill>
                  <a:schemeClr val="accent3"/>
                </a:solidFill>
                <a:effectLst/>
                <a:latin typeface="Calibri" panose="020F0502020204030204" pitchFamily="34" charset="0"/>
                <a:ea typeface="Times New Roman" panose="02020603050405020304" pitchFamily="18" charset="0"/>
                <a:cs typeface="Calibri" panose="020F0502020204030204" pitchFamily="34" charset="0"/>
              </a:rPr>
              <a:t>SMOTE (Synthetic Minority Over-sampling Technique):</a:t>
            </a:r>
            <a:endParaRPr lang="en-US" sz="2400" b="1" i="1" u="sng" kern="100" dirty="0">
              <a:solidFill>
                <a:schemeClr val="accent3"/>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0"/>
              </a:spcAft>
              <a:buNone/>
            </a:pPr>
            <a:r>
              <a:rPr lang="en-US" sz="2200"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It is an over sampling techneque which is used to Replicate or create new synthetic samples in the minority class to increase its representation.</a:t>
            </a:r>
            <a:endParaRPr lang="en-US" sz="2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2200"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2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effectLst/>
                <a:latin typeface="Calibri" panose="020F0502020204030204" pitchFamily="34" charset="0"/>
                <a:ea typeface="Times New Roman" panose="02020603050405020304" pitchFamily="18" charset="0"/>
                <a:cs typeface="Calibri" panose="020F0502020204030204" pitchFamily="34"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B551BF15-699F-82C6-3398-2A16C27D34F7}"/>
              </a:ext>
            </a:extLst>
          </p:cNvPr>
          <p:cNvPicPr>
            <a:picLocks noChangeAspect="1"/>
          </p:cNvPicPr>
          <p:nvPr/>
        </p:nvPicPr>
        <p:blipFill>
          <a:blip r:embed="rId2"/>
          <a:stretch>
            <a:fillRect/>
          </a:stretch>
        </p:blipFill>
        <p:spPr>
          <a:xfrm>
            <a:off x="3505366" y="5700812"/>
            <a:ext cx="5181268" cy="1103400"/>
          </a:xfrm>
          <a:prstGeom prst="rect">
            <a:avLst/>
          </a:prstGeom>
        </p:spPr>
      </p:pic>
    </p:spTree>
    <p:extLst>
      <p:ext uri="{BB962C8B-B14F-4D97-AF65-F5344CB8AC3E}">
        <p14:creationId xmlns:p14="http://schemas.microsoft.com/office/powerpoint/2010/main" val="2124146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4D0E9-E41F-0309-D3F8-204D25AF9794}"/>
              </a:ext>
            </a:extLst>
          </p:cNvPr>
          <p:cNvSpPr>
            <a:spLocks noGrp="1"/>
          </p:cNvSpPr>
          <p:nvPr>
            <p:ph type="title"/>
          </p:nvPr>
        </p:nvSpPr>
        <p:spPr>
          <a:xfrm>
            <a:off x="476249" y="-89647"/>
            <a:ext cx="10679431" cy="1855694"/>
          </a:xfrm>
        </p:spPr>
        <p:txBody>
          <a:bodyPr>
            <a:normAutofit/>
          </a:bodyPr>
          <a:lstStyle/>
          <a:p>
            <a:r>
              <a:rPr lang="en-US" sz="3600" b="1" i="1" u="sng" dirty="0">
                <a:solidFill>
                  <a:srgbClr val="C00000"/>
                </a:solidFill>
                <a:effectLst>
                  <a:outerShdw blurRad="38100" dist="38100" dir="2700000" algn="tl">
                    <a:srgbClr val="000000">
                      <a:alpha val="43137"/>
                    </a:srgbClr>
                  </a:outerShdw>
                </a:effectLst>
              </a:rPr>
              <a:t>Feature Selection</a:t>
            </a:r>
            <a:br>
              <a:rPr lang="en-US" sz="3600" b="1" i="1" u="sng" dirty="0">
                <a:solidFill>
                  <a:srgbClr val="C00000"/>
                </a:solidFill>
                <a:effectLst>
                  <a:outerShdw blurRad="38100" dist="38100" dir="2700000" algn="tl">
                    <a:srgbClr val="000000">
                      <a:alpha val="43137"/>
                    </a:srgbClr>
                  </a:outerShdw>
                </a:effectLst>
              </a:rPr>
            </a:br>
            <a:r>
              <a:rPr lang="en-US" sz="2200" b="0" i="0" dirty="0">
                <a:solidFill>
                  <a:schemeClr val="bg1"/>
                </a:solidFill>
                <a:effectLst/>
                <a:latin typeface="Söhne"/>
              </a:rPr>
              <a:t>Feature selection is an important step in the model building process that involves selecting a subset of relevant features from the available set of variables.</a:t>
            </a:r>
            <a:endParaRPr lang="en-US" sz="2200" b="1" i="1" u="sng" dirty="0">
              <a:solidFill>
                <a:schemeClr val="bg1"/>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71267FA8-F5AA-328D-5694-AD582B210C3F}"/>
              </a:ext>
            </a:extLst>
          </p:cNvPr>
          <p:cNvSpPr>
            <a:spLocks noGrp="1"/>
          </p:cNvSpPr>
          <p:nvPr>
            <p:ph idx="1"/>
          </p:nvPr>
        </p:nvSpPr>
        <p:spPr>
          <a:xfrm>
            <a:off x="476249" y="2178424"/>
            <a:ext cx="11249025" cy="4840941"/>
          </a:xfrm>
        </p:spPr>
        <p:txBody>
          <a:bodyPr>
            <a:normAutofit/>
          </a:bodyPr>
          <a:lstStyle/>
          <a:p>
            <a:r>
              <a:rPr lang="en-US" sz="2400" b="1" dirty="0">
                <a:solidFill>
                  <a:schemeClr val="accent2">
                    <a:lumMod val="75000"/>
                  </a:schemeClr>
                </a:solidFill>
              </a:rPr>
              <a:t>RFE(</a:t>
            </a:r>
            <a:r>
              <a:rPr lang="en-US" sz="2400" b="1" i="0" dirty="0">
                <a:solidFill>
                  <a:schemeClr val="accent2">
                    <a:lumMod val="75000"/>
                  </a:schemeClr>
                </a:solidFill>
                <a:effectLst/>
                <a:latin typeface="Söhne"/>
              </a:rPr>
              <a:t>Recursive Feature Elimination):</a:t>
            </a:r>
          </a:p>
          <a:p>
            <a:r>
              <a:rPr lang="en-US" b="0" i="0" dirty="0">
                <a:solidFill>
                  <a:schemeClr val="bg1"/>
                </a:solidFill>
                <a:effectLst/>
                <a:latin typeface="Söhne"/>
              </a:rPr>
              <a:t>RFE is an iterative algorithm that starts with all the features and eliminates the least important features in each iteration until a specified number of features or a desired level of performance is achieved.</a:t>
            </a:r>
          </a:p>
          <a:p>
            <a:pPr marL="0" marR="0">
              <a:lnSpc>
                <a:spcPct val="107000"/>
              </a:lnSpc>
              <a:spcBef>
                <a:spcPts val="0"/>
              </a:spcBef>
              <a:spcAft>
                <a:spcPts val="0"/>
              </a:spcAft>
            </a:pPr>
            <a:r>
              <a:rPr lang="en-US" b="1" kern="100" dirty="0">
                <a:solidFill>
                  <a:schemeClr val="accent2"/>
                </a:solidFill>
                <a:effectLst/>
                <a:latin typeface="Segoe UI" panose="020B0502040204020203" pitchFamily="34" charset="0"/>
                <a:ea typeface="Calibri" panose="020F0502020204030204" pitchFamily="34" charset="0"/>
                <a:cs typeface="Times New Roman" panose="02020603050405020304" pitchFamily="18" charset="0"/>
              </a:rPr>
              <a:t>There are some  general approach for determining the number of features to select using RFE:</a:t>
            </a:r>
          </a:p>
          <a:p>
            <a:pPr marR="0">
              <a:lnSpc>
                <a:spcPct val="107000"/>
              </a:lnSpc>
              <a:spcBef>
                <a:spcPts val="0"/>
              </a:spcBef>
              <a:spcAft>
                <a:spcPts val="0"/>
              </a:spcAft>
              <a:buFont typeface="Wingdings" panose="05000000000000000000" pitchFamily="2" charset="2"/>
              <a:buChar char="Ø"/>
            </a:pPr>
            <a:r>
              <a:rPr lang="en-US" sz="2400" kern="100" dirty="0">
                <a:latin typeface="Calibri" panose="020F0502020204030204" pitchFamily="34" charset="0"/>
                <a:ea typeface="Calibri" panose="020F0502020204030204" pitchFamily="34" charset="0"/>
                <a:cs typeface="Times New Roman" panose="02020603050405020304" pitchFamily="18" charset="0"/>
              </a:rPr>
              <a:t> </a:t>
            </a:r>
            <a:r>
              <a:rPr lang="en-US" sz="2400" kern="100" dirty="0">
                <a:solidFill>
                  <a:srgbClr val="92D050"/>
                </a:solidFill>
                <a:effectLst>
                  <a:outerShdw blurRad="38100" dist="38100" dir="2700000" algn="tl">
                    <a:srgbClr val="000000">
                      <a:alpha val="43137"/>
                    </a:srgbClr>
                  </a:outerShdw>
                </a:effectLst>
                <a:latin typeface="Segoe UI" panose="020B0502040204020203" pitchFamily="34" charset="0"/>
                <a:ea typeface="Calibri" panose="020F0502020204030204" pitchFamily="34" charset="0"/>
                <a:cs typeface="Times New Roman" panose="02020603050405020304" pitchFamily="18" charset="0"/>
              </a:rPr>
              <a:t>Start with a larger value:</a:t>
            </a:r>
            <a:r>
              <a:rPr lang="en-US" sz="2400" kern="100" dirty="0">
                <a:solidFill>
                  <a:srgbClr val="92D05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p>
          <a:p>
            <a:pPr marR="0">
              <a:lnSpc>
                <a:spcPct val="107000"/>
              </a:lnSpc>
              <a:spcBef>
                <a:spcPts val="0"/>
              </a:spcBef>
              <a:spcAft>
                <a:spcPts val="0"/>
              </a:spcAft>
              <a:buFont typeface="Wingdings" panose="05000000000000000000" pitchFamily="2" charset="2"/>
              <a:buChar char="Ø"/>
            </a:pPr>
            <a:r>
              <a:rPr lang="en-US" sz="2400" kern="100" dirty="0">
                <a:solidFill>
                  <a:srgbClr val="92D050"/>
                </a:solidFill>
                <a:effectLst>
                  <a:outerShdw blurRad="38100" dist="38100" dir="2700000" algn="tl">
                    <a:srgbClr val="000000">
                      <a:alpha val="43137"/>
                    </a:srgbClr>
                  </a:outerShdw>
                </a:effectLst>
                <a:latin typeface="Segoe UI" panose="020B0502040204020203" pitchFamily="34" charset="0"/>
                <a:ea typeface="Calibri" panose="020F0502020204030204" pitchFamily="34" charset="0"/>
                <a:cs typeface="Times New Roman" panose="02020603050405020304" pitchFamily="18" charset="0"/>
              </a:rPr>
              <a:t>Apply RFE and evaluate performance</a:t>
            </a:r>
            <a:r>
              <a:rPr lang="en-US" sz="2400" kern="100" dirty="0">
                <a:solidFill>
                  <a:srgbClr val="92D05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p>
          <a:p>
            <a:pPr marR="0">
              <a:lnSpc>
                <a:spcPct val="107000"/>
              </a:lnSpc>
              <a:spcBef>
                <a:spcPts val="0"/>
              </a:spcBef>
              <a:spcAft>
                <a:spcPts val="0"/>
              </a:spcAft>
              <a:buFont typeface="Wingdings" panose="05000000000000000000" pitchFamily="2" charset="2"/>
              <a:buChar char="Ø"/>
            </a:pPr>
            <a:r>
              <a:rPr lang="en-US" sz="2400" kern="100" dirty="0">
                <a:solidFill>
                  <a:srgbClr val="92D050"/>
                </a:solidFill>
                <a:effectLst>
                  <a:outerShdw blurRad="38100" dist="38100" dir="2700000" algn="tl">
                    <a:srgbClr val="000000">
                      <a:alpha val="43137"/>
                    </a:srgbClr>
                  </a:outerShdw>
                </a:effectLst>
                <a:latin typeface="Segoe UI" panose="020B0502040204020203" pitchFamily="34" charset="0"/>
                <a:ea typeface="Calibri" panose="020F0502020204030204" pitchFamily="34" charset="0"/>
                <a:cs typeface="Times New Roman" panose="02020603050405020304" pitchFamily="18" charset="0"/>
              </a:rPr>
              <a:t>Decrease n_features_to_select:</a:t>
            </a:r>
            <a:r>
              <a:rPr lang="en-US" sz="2400" kern="100" dirty="0">
                <a:solidFill>
                  <a:srgbClr val="92D05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p>
          <a:p>
            <a:pPr marR="0">
              <a:lnSpc>
                <a:spcPct val="107000"/>
              </a:lnSpc>
              <a:spcBef>
                <a:spcPts val="0"/>
              </a:spcBef>
              <a:spcAft>
                <a:spcPts val="0"/>
              </a:spcAft>
              <a:buFont typeface="Wingdings" panose="05000000000000000000" pitchFamily="2" charset="2"/>
              <a:buChar char="Ø"/>
            </a:pPr>
            <a:r>
              <a:rPr lang="en-US" sz="2400" kern="100" dirty="0">
                <a:solidFill>
                  <a:srgbClr val="92D050"/>
                </a:solidFill>
                <a:effectLst>
                  <a:outerShdw blurRad="38100" dist="38100" dir="2700000" algn="tl">
                    <a:srgbClr val="000000">
                      <a:alpha val="43137"/>
                    </a:srgbClr>
                  </a:outerShdw>
                </a:effectLst>
                <a:latin typeface="Segoe UI" panose="020B0502040204020203" pitchFamily="34" charset="0"/>
                <a:ea typeface="Calibri" panose="020F0502020204030204" pitchFamily="34" charset="0"/>
                <a:cs typeface="Times New Roman" panose="02020603050405020304" pitchFamily="18" charset="0"/>
              </a:rPr>
              <a:t>Select the optimal </a:t>
            </a:r>
            <a:r>
              <a:rPr lang="en-US" sz="2400" kern="100" dirty="0" err="1">
                <a:solidFill>
                  <a:srgbClr val="92D050"/>
                </a:solidFill>
                <a:effectLst>
                  <a:outerShdw blurRad="38100" dist="38100" dir="2700000" algn="tl">
                    <a:srgbClr val="000000">
                      <a:alpha val="43137"/>
                    </a:srgbClr>
                  </a:outerShdw>
                </a:effectLst>
                <a:latin typeface="Segoe UI" panose="020B0502040204020203" pitchFamily="34" charset="0"/>
                <a:ea typeface="Calibri" panose="020F0502020204030204" pitchFamily="34" charset="0"/>
                <a:cs typeface="Times New Roman" panose="02020603050405020304" pitchFamily="18" charset="0"/>
              </a:rPr>
              <a:t>n_features_to_select</a:t>
            </a:r>
            <a:r>
              <a:rPr lang="en-US" sz="2400" kern="100" dirty="0">
                <a:solidFill>
                  <a:srgbClr val="92D050"/>
                </a:solidFill>
                <a:effectLst>
                  <a:outerShdw blurRad="38100" dist="38100" dir="2700000" algn="tl">
                    <a:srgbClr val="000000">
                      <a:alpha val="43137"/>
                    </a:srgbClr>
                  </a:outerShdw>
                </a:effectLst>
                <a:latin typeface="Segoe UI" panose="020B0502040204020203" pitchFamily="34" charset="0"/>
                <a:ea typeface="Calibri" panose="020F0502020204030204" pitchFamily="34" charset="0"/>
                <a:cs typeface="Times New Roman" panose="02020603050405020304" pitchFamily="18" charset="0"/>
              </a:rPr>
              <a:t>:</a:t>
            </a:r>
            <a:endParaRPr lang="en-US" sz="2400" b="1" dirty="0">
              <a:solidFill>
                <a:srgbClr val="002060"/>
              </a:solidFill>
            </a:endParaRPr>
          </a:p>
        </p:txBody>
      </p:sp>
    </p:spTree>
    <p:extLst>
      <p:ext uri="{BB962C8B-B14F-4D97-AF65-F5344CB8AC3E}">
        <p14:creationId xmlns:p14="http://schemas.microsoft.com/office/powerpoint/2010/main" val="3935021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FB89C6-8222-1EB8-C293-02D04291FA34}"/>
              </a:ext>
            </a:extLst>
          </p:cNvPr>
          <p:cNvPicPr>
            <a:picLocks noChangeAspect="1"/>
          </p:cNvPicPr>
          <p:nvPr/>
        </p:nvPicPr>
        <p:blipFill>
          <a:blip r:embed="rId2"/>
          <a:stretch>
            <a:fillRect/>
          </a:stretch>
        </p:blipFill>
        <p:spPr>
          <a:xfrm>
            <a:off x="922021" y="327659"/>
            <a:ext cx="8336279" cy="1897381"/>
          </a:xfrm>
          <a:prstGeom prst="rect">
            <a:avLst/>
          </a:prstGeom>
        </p:spPr>
      </p:pic>
      <p:pic>
        <p:nvPicPr>
          <p:cNvPr id="3" name="Picture 2">
            <a:extLst>
              <a:ext uri="{FF2B5EF4-FFF2-40B4-BE49-F238E27FC236}">
                <a16:creationId xmlns:a16="http://schemas.microsoft.com/office/drawing/2014/main" id="{C2881E71-F59F-E641-6CCB-92E0B2083A5B}"/>
              </a:ext>
            </a:extLst>
          </p:cNvPr>
          <p:cNvPicPr>
            <a:picLocks noChangeAspect="1"/>
          </p:cNvPicPr>
          <p:nvPr/>
        </p:nvPicPr>
        <p:blipFill>
          <a:blip r:embed="rId3"/>
          <a:stretch>
            <a:fillRect/>
          </a:stretch>
        </p:blipFill>
        <p:spPr>
          <a:xfrm>
            <a:off x="868681" y="2598419"/>
            <a:ext cx="8884919" cy="3571875"/>
          </a:xfrm>
          <a:prstGeom prst="rect">
            <a:avLst/>
          </a:prstGeom>
        </p:spPr>
      </p:pic>
    </p:spTree>
    <p:extLst>
      <p:ext uri="{BB962C8B-B14F-4D97-AF65-F5344CB8AC3E}">
        <p14:creationId xmlns:p14="http://schemas.microsoft.com/office/powerpoint/2010/main" val="1797944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3DD0B-9BC7-EC84-1A09-E5EA07300BDA}"/>
              </a:ext>
            </a:extLst>
          </p:cNvPr>
          <p:cNvSpPr>
            <a:spLocks noGrp="1"/>
          </p:cNvSpPr>
          <p:nvPr>
            <p:ph type="title"/>
          </p:nvPr>
        </p:nvSpPr>
        <p:spPr>
          <a:xfrm>
            <a:off x="731520" y="-1150620"/>
            <a:ext cx="10424160" cy="3642360"/>
          </a:xfrm>
        </p:spPr>
        <p:txBody>
          <a:bodyPr>
            <a:normAutofit/>
          </a:bodyPr>
          <a:lstStyle/>
          <a:p>
            <a:pPr algn="l"/>
            <a:r>
              <a:rPr lang="en-US" sz="3600" b="1" i="1" u="sng" dirty="0">
                <a:solidFill>
                  <a:srgbClr val="C0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Model Selection:</a:t>
            </a:r>
            <a:br>
              <a:rPr lang="en-US" sz="3600" b="1" i="1" u="sng" dirty="0">
                <a:solidFill>
                  <a:srgbClr val="C0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br>
            <a:r>
              <a:rPr lang="en-US" sz="2200" b="0" i="0" dirty="0">
                <a:solidFill>
                  <a:schemeClr val="bg1"/>
                </a:solidFill>
                <a:effectLst/>
                <a:latin typeface="Söhne"/>
              </a:rPr>
              <a:t>Based on the evaluation metrics and your specific requirements, select the best-performing model</a:t>
            </a:r>
            <a:r>
              <a:rPr lang="en-US" sz="2200" dirty="0">
                <a:solidFill>
                  <a:schemeClr val="bg1"/>
                </a:solidFill>
                <a:latin typeface="Söhne"/>
              </a:rPr>
              <a:t>’</a:t>
            </a:r>
            <a:r>
              <a:rPr lang="en-US" sz="2200" b="0" i="0" dirty="0">
                <a:solidFill>
                  <a:schemeClr val="bg1"/>
                </a:solidFill>
                <a:effectLst/>
                <a:latin typeface="Söhne"/>
              </a:rPr>
              <a:t>s to proceed with further analysis. Consider factors such as accuracy, interpretability, and the trade-off between false positives and false negatives, depending on the bank's priorities.</a:t>
            </a:r>
            <a:br>
              <a:rPr lang="en-US" sz="2200" b="0" i="0" dirty="0">
                <a:solidFill>
                  <a:schemeClr val="bg1"/>
                </a:solidFill>
                <a:effectLst/>
                <a:latin typeface="Söhne"/>
              </a:rPr>
            </a:br>
            <a:br>
              <a:rPr lang="en-US" sz="1200" dirty="0"/>
            </a:br>
            <a:endParaRPr lang="en-US" sz="3600" b="1" i="1" u="sng" dirty="0">
              <a:solidFill>
                <a:srgbClr val="C00000"/>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3BA5F479-A391-ADFF-05F6-4BB593E6C2F7}"/>
              </a:ext>
            </a:extLst>
          </p:cNvPr>
          <p:cNvSpPr>
            <a:spLocks noGrp="1"/>
          </p:cNvSpPr>
          <p:nvPr>
            <p:ph idx="1"/>
          </p:nvPr>
        </p:nvSpPr>
        <p:spPr>
          <a:xfrm>
            <a:off x="731520" y="2133600"/>
            <a:ext cx="10424160" cy="4724399"/>
          </a:xfrm>
        </p:spPr>
        <p:txBody>
          <a:bodyPr>
            <a:normAutofit/>
          </a:bodyPr>
          <a:lstStyle/>
          <a:p>
            <a:endPar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800" i="1" kern="100" dirty="0">
                <a:solidFill>
                  <a:srgbClr val="FFC000"/>
                </a:solidFill>
                <a:effectLst>
                  <a:outerShdw blurRad="38100" dist="38100" dir="2700000" algn="tl">
                    <a:srgbClr val="000000">
                      <a:alpha val="43137"/>
                    </a:srgbClr>
                  </a:outerShdw>
                </a:effectLst>
                <a:latin typeface="Segoe UI" panose="020B0502040204020203" pitchFamily="34" charset="0"/>
                <a:ea typeface="Calibri" panose="020F0502020204030204" pitchFamily="34" charset="0"/>
                <a:cs typeface="Times New Roman" panose="02020603050405020304" pitchFamily="18" charset="0"/>
              </a:rPr>
              <a:t>Evaluation metrics:</a:t>
            </a:r>
            <a:endParaRPr lang="en-US" sz="2800" i="1" kern="100" dirty="0">
              <a:solidFill>
                <a:srgbClr val="FFC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000" kern="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Evaluation metrics are used to assess the performance and effectiveness of machine learning models. They provide quantitative measures to gauge how well a model is performing in making predictions or classifications</a:t>
            </a:r>
            <a:endPar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2000" b="1" i="1" u="sng" dirty="0">
              <a:solidFill>
                <a:srgbClr val="C00000"/>
              </a:solidFill>
            </a:endParaRPr>
          </a:p>
          <a:p>
            <a:endParaRPr lang="en-US" sz="2000" b="1" i="1" u="sng" dirty="0">
              <a:solidFill>
                <a:srgbClr val="C00000"/>
              </a:solidFill>
            </a:endParaRPr>
          </a:p>
        </p:txBody>
      </p:sp>
    </p:spTree>
    <p:extLst>
      <p:ext uri="{BB962C8B-B14F-4D97-AF65-F5344CB8AC3E}">
        <p14:creationId xmlns:p14="http://schemas.microsoft.com/office/powerpoint/2010/main" val="3223431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B1984-D3AA-2B16-F28E-2E91CD3571AB}"/>
              </a:ext>
            </a:extLst>
          </p:cNvPr>
          <p:cNvSpPr>
            <a:spLocks noGrp="1"/>
          </p:cNvSpPr>
          <p:nvPr>
            <p:ph type="title"/>
          </p:nvPr>
        </p:nvSpPr>
        <p:spPr>
          <a:xfrm>
            <a:off x="1097280" y="286604"/>
            <a:ext cx="10058400" cy="1120856"/>
          </a:xfrm>
        </p:spPr>
        <p:txBody>
          <a:bodyPr>
            <a:normAutofit/>
          </a:bodyPr>
          <a:lstStyle/>
          <a:p>
            <a:r>
              <a:rPr lang="en-US" sz="3600" b="1" i="1" u="sng" dirty="0">
                <a:solidFill>
                  <a:srgbClr val="92D050"/>
                </a:solidFill>
              </a:rPr>
              <a:t>METRICS OF CONFUSION MATRIX</a:t>
            </a:r>
          </a:p>
        </p:txBody>
      </p:sp>
      <p:sp>
        <p:nvSpPr>
          <p:cNvPr id="3" name="Content Placeholder 2">
            <a:extLst>
              <a:ext uri="{FF2B5EF4-FFF2-40B4-BE49-F238E27FC236}">
                <a16:creationId xmlns:a16="http://schemas.microsoft.com/office/drawing/2014/main" id="{166080C1-3148-2517-28AC-547B575F9C79}"/>
              </a:ext>
            </a:extLst>
          </p:cNvPr>
          <p:cNvSpPr>
            <a:spLocks noGrp="1"/>
          </p:cNvSpPr>
          <p:nvPr>
            <p:ph idx="1"/>
          </p:nvPr>
        </p:nvSpPr>
        <p:spPr>
          <a:xfrm>
            <a:off x="1097280" y="1810871"/>
            <a:ext cx="10058400" cy="4760525"/>
          </a:xfrm>
        </p:spPr>
        <p:txBody>
          <a:bodyPr>
            <a:normAutofit/>
          </a:bodyPr>
          <a:lstStyle/>
          <a:p>
            <a:pPr>
              <a:buFont typeface="Wingdings" panose="05000000000000000000" pitchFamily="2" charset="2"/>
              <a:buChar char="Ø"/>
            </a:pPr>
            <a:r>
              <a:rPr lang="en-US" sz="2400" dirty="0">
                <a:solidFill>
                  <a:srgbClr val="FFC000"/>
                </a:solidFill>
              </a:rPr>
              <a:t>BASIC ELEMENTS:</a:t>
            </a:r>
          </a:p>
          <a:p>
            <a:pPr marL="0" marR="0">
              <a:lnSpc>
                <a:spcPct val="115000"/>
              </a:lnSpc>
              <a:spcBef>
                <a:spcPts val="0"/>
              </a:spcBef>
              <a:spcAft>
                <a:spcPts val="0"/>
              </a:spcAft>
            </a:pPr>
            <a:r>
              <a:rPr lang="en-US" sz="1800" kern="0" dirty="0">
                <a:latin typeface="Calibri" panose="020F0502020204030204" pitchFamily="34" charset="0"/>
                <a:ea typeface="Times New Roman" panose="02020603050405020304" pitchFamily="18" charset="0"/>
                <a:cs typeface="Calibri" panose="020F0502020204030204" pitchFamily="34" charset="0"/>
              </a:rPr>
              <a:t>      </a:t>
            </a:r>
            <a:r>
              <a:rPr lang="en-US" sz="1800" kern="0" dirty="0">
                <a:solidFill>
                  <a:schemeClr val="bg1"/>
                </a:solidFill>
                <a:latin typeface="Calibri" panose="020F0502020204030204" pitchFamily="34" charset="0"/>
                <a:ea typeface="Times New Roman" panose="02020603050405020304" pitchFamily="18" charset="0"/>
                <a:cs typeface="Calibri" panose="020F0502020204030204" pitchFamily="34" charset="0"/>
              </a:rPr>
              <a:t>-</a:t>
            </a:r>
            <a:r>
              <a:rPr lang="en-US" sz="1800" kern="1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True Positive (TP) </a:t>
            </a:r>
          </a:p>
          <a:p>
            <a:pPr marL="0" marR="0">
              <a:lnSpc>
                <a:spcPct val="115000"/>
              </a:lnSpc>
              <a:spcBef>
                <a:spcPts val="0"/>
              </a:spcBef>
              <a:spcAft>
                <a:spcPts val="0"/>
              </a:spcAft>
            </a:pPr>
            <a:r>
              <a:rPr lang="en-US" sz="1800" kern="1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      -True Negative (TN) </a:t>
            </a:r>
          </a:p>
          <a:p>
            <a:pPr marL="0" marR="0">
              <a:lnSpc>
                <a:spcPct val="115000"/>
              </a:lnSpc>
              <a:spcBef>
                <a:spcPts val="0"/>
              </a:spcBef>
              <a:spcAft>
                <a:spcPts val="0"/>
              </a:spcAft>
            </a:pPr>
            <a:r>
              <a:rPr lang="en-US" sz="1800" kern="1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      -False Positive (FP )</a:t>
            </a:r>
          </a:p>
          <a:p>
            <a:pPr marL="0" marR="0">
              <a:lnSpc>
                <a:spcPct val="115000"/>
              </a:lnSpc>
              <a:spcBef>
                <a:spcPts val="0"/>
              </a:spcBef>
              <a:spcAft>
                <a:spcPts val="0"/>
              </a:spcAft>
            </a:pPr>
            <a:r>
              <a:rPr lang="en-US" sz="1800" kern="1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      -False Negative (FN) </a:t>
            </a:r>
          </a:p>
          <a:p>
            <a:pPr>
              <a:buFont typeface="Wingdings" panose="05000000000000000000" pitchFamily="2" charset="2"/>
              <a:buChar char="Ø"/>
            </a:pPr>
            <a:r>
              <a:rPr lang="en-US" sz="2400" dirty="0">
                <a:solidFill>
                  <a:schemeClr val="accent2"/>
                </a:solidFill>
              </a:rPr>
              <a:t>METRICS:</a:t>
            </a:r>
          </a:p>
          <a:p>
            <a:pPr marL="0" marR="0">
              <a:lnSpc>
                <a:spcPct val="107000"/>
              </a:lnSpc>
              <a:spcBef>
                <a:spcPts val="0"/>
              </a:spcBef>
              <a:spcAft>
                <a:spcPts val="0"/>
              </a:spcAft>
            </a:pPr>
            <a:r>
              <a:rPr lang="en-US" sz="2000" b="1" kern="100" dirty="0">
                <a:solidFill>
                  <a:srgbClr val="002060"/>
                </a:solidFill>
                <a:effectLst/>
                <a:latin typeface="Segoe UI" panose="020B0502040204020203" pitchFamily="34" charset="0"/>
                <a:ea typeface="Calibri" panose="020F0502020204030204" pitchFamily="34" charset="0"/>
                <a:cs typeface="Times New Roman" panose="02020603050405020304" pitchFamily="18" charset="0"/>
              </a:rPr>
              <a:t>     -Accuracy:</a:t>
            </a:r>
            <a:r>
              <a:rPr lang="en-US" sz="2000" b="1"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calculated as (TP + TN) / (TP + TN + FP + FN).</a:t>
            </a:r>
          </a:p>
          <a:p>
            <a:pPr marL="0" marR="0">
              <a:lnSpc>
                <a:spcPct val="107000"/>
              </a:lnSpc>
              <a:spcBef>
                <a:spcPts val="0"/>
              </a:spcBef>
              <a:spcAft>
                <a:spcPts val="0"/>
              </a:spcAft>
            </a:pPr>
            <a:r>
              <a:rPr lang="en-US" sz="2000" b="1" kern="100" dirty="0">
                <a:solidFill>
                  <a:srgbClr val="002060"/>
                </a:solidFill>
                <a:effectLst/>
                <a:latin typeface="Segoe UI" panose="020B0502040204020203" pitchFamily="34" charset="0"/>
                <a:ea typeface="Calibri" panose="020F0502020204030204" pitchFamily="34" charset="0"/>
                <a:cs typeface="Times New Roman" panose="02020603050405020304" pitchFamily="18" charset="0"/>
              </a:rPr>
              <a:t>     -Precision:</a:t>
            </a:r>
            <a:r>
              <a:rPr lang="en-US" sz="2000" b="1"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calculated as TP / (TP + FP).</a:t>
            </a:r>
          </a:p>
          <a:p>
            <a:pPr marL="0" marR="0">
              <a:lnSpc>
                <a:spcPct val="107000"/>
              </a:lnSpc>
              <a:spcBef>
                <a:spcPts val="0"/>
              </a:spcBef>
              <a:spcAft>
                <a:spcPts val="0"/>
              </a:spcAft>
            </a:pPr>
            <a:r>
              <a:rPr lang="en-US" sz="2000" b="1" kern="100" dirty="0">
                <a:solidFill>
                  <a:srgbClr val="002060"/>
                </a:solidFill>
                <a:effectLst/>
                <a:latin typeface="Segoe UI" panose="020B0502040204020203" pitchFamily="34" charset="0"/>
                <a:ea typeface="Calibri" panose="020F0502020204030204" pitchFamily="34" charset="0"/>
                <a:cs typeface="Times New Roman" panose="02020603050405020304" pitchFamily="18" charset="0"/>
              </a:rPr>
              <a:t>     -Recall: </a:t>
            </a:r>
            <a:r>
              <a:rPr lang="en-US" sz="2000" kern="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calculated as 2 * (precision * recall) / (precision + recall).</a:t>
            </a:r>
            <a:endParaRPr lang="en-US" sz="20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000" b="1" dirty="0">
                <a:solidFill>
                  <a:srgbClr val="002060"/>
                </a:solidFill>
                <a:effectLst/>
                <a:latin typeface="Segoe UI" panose="020B0502040204020203" pitchFamily="34" charset="0"/>
                <a:ea typeface="Calibri" panose="020F0502020204030204" pitchFamily="34" charset="0"/>
              </a:rPr>
              <a:t>     -Specificity</a:t>
            </a:r>
            <a:r>
              <a:rPr lang="en-US" sz="2000" b="1" dirty="0">
                <a:solidFill>
                  <a:srgbClr val="002060"/>
                </a:solidFill>
                <a:effectLst/>
              </a:rPr>
              <a:t>: </a:t>
            </a:r>
            <a:r>
              <a:rPr lang="en-US" sz="2000" dirty="0">
                <a:solidFill>
                  <a:schemeClr val="bg1"/>
                </a:solidFill>
                <a:effectLst/>
              </a:rPr>
              <a:t>calculated as TN / (TN + FP).</a:t>
            </a:r>
            <a:endParaRPr lang="en-US" sz="2000" dirty="0">
              <a:solidFill>
                <a:schemeClr val="bg1"/>
              </a:solidFill>
            </a:endParaRPr>
          </a:p>
          <a:p>
            <a:pPr marL="0" indent="0">
              <a:buNone/>
            </a:pPr>
            <a:endParaRPr lang="en-US" sz="2400" dirty="0">
              <a:solidFill>
                <a:schemeClr val="accent2"/>
              </a:solidFill>
            </a:endParaRPr>
          </a:p>
        </p:txBody>
      </p:sp>
    </p:spTree>
    <p:extLst>
      <p:ext uri="{BB962C8B-B14F-4D97-AF65-F5344CB8AC3E}">
        <p14:creationId xmlns:p14="http://schemas.microsoft.com/office/powerpoint/2010/main" val="2010766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13002-BF1E-F356-3D1E-7893FCE1041D}"/>
              </a:ext>
            </a:extLst>
          </p:cNvPr>
          <p:cNvSpPr>
            <a:spLocks noGrp="1"/>
          </p:cNvSpPr>
          <p:nvPr>
            <p:ph type="title"/>
          </p:nvPr>
        </p:nvSpPr>
        <p:spPr>
          <a:xfrm>
            <a:off x="1097280" y="286603"/>
            <a:ext cx="10058400" cy="959491"/>
          </a:xfrm>
        </p:spPr>
        <p:txBody>
          <a:bodyPr>
            <a:noAutofit/>
          </a:bodyPr>
          <a:lstStyle/>
          <a:p>
            <a:r>
              <a:rPr lang="en-US" sz="3600" b="1" i="1" u="sng" dirty="0">
                <a:solidFill>
                  <a:schemeClr val="accent3"/>
                </a:solidFill>
              </a:rPr>
              <a:t>Selecting algorithm by building default models:</a:t>
            </a:r>
          </a:p>
        </p:txBody>
      </p:sp>
      <p:sp>
        <p:nvSpPr>
          <p:cNvPr id="3" name="Content Placeholder 2">
            <a:extLst>
              <a:ext uri="{FF2B5EF4-FFF2-40B4-BE49-F238E27FC236}">
                <a16:creationId xmlns:a16="http://schemas.microsoft.com/office/drawing/2014/main" id="{B8C0BD7E-07D9-D51B-A38B-7FECAA370D04}"/>
              </a:ext>
            </a:extLst>
          </p:cNvPr>
          <p:cNvSpPr>
            <a:spLocks noGrp="1"/>
          </p:cNvSpPr>
          <p:nvPr>
            <p:ph idx="1"/>
          </p:nvPr>
        </p:nvSpPr>
        <p:spPr>
          <a:xfrm>
            <a:off x="1097280" y="1246094"/>
            <a:ext cx="10058400" cy="5692587"/>
          </a:xfrm>
        </p:spPr>
        <p:txBody>
          <a:bodyPr>
            <a:normAutofit/>
          </a:bodyPr>
          <a:lstStyle/>
          <a:p>
            <a:r>
              <a:rPr lang="en-US" sz="3600" b="1" i="1" dirty="0">
                <a:solidFill>
                  <a:srgbClr val="C00000"/>
                </a:solidFill>
              </a:rPr>
              <a:t>Random Forest:                     </a:t>
            </a:r>
            <a:r>
              <a:rPr lang="en-US" sz="3200" b="1" i="1" dirty="0">
                <a:solidFill>
                  <a:srgbClr val="C00000"/>
                </a:solidFill>
                <a:effectLst/>
                <a:latin typeface="Söhne"/>
              </a:rPr>
              <a:t>Support Vector Machines:</a:t>
            </a:r>
            <a:endParaRPr lang="en-US" sz="3200" dirty="0">
              <a:solidFill>
                <a:schemeClr val="bg1"/>
              </a:solidFill>
            </a:endParaRPr>
          </a:p>
        </p:txBody>
      </p:sp>
      <p:pic>
        <p:nvPicPr>
          <p:cNvPr id="4" name="Picture 3">
            <a:extLst>
              <a:ext uri="{FF2B5EF4-FFF2-40B4-BE49-F238E27FC236}">
                <a16:creationId xmlns:a16="http://schemas.microsoft.com/office/drawing/2014/main" id="{40DC4C4A-4A1A-405B-4A72-C3932AE9D2A7}"/>
              </a:ext>
            </a:extLst>
          </p:cNvPr>
          <p:cNvPicPr>
            <a:picLocks noChangeAspect="1"/>
          </p:cNvPicPr>
          <p:nvPr/>
        </p:nvPicPr>
        <p:blipFill>
          <a:blip r:embed="rId2"/>
          <a:stretch>
            <a:fillRect/>
          </a:stretch>
        </p:blipFill>
        <p:spPr>
          <a:xfrm>
            <a:off x="1272989" y="2275109"/>
            <a:ext cx="3917576" cy="3078747"/>
          </a:xfrm>
          <a:prstGeom prst="rect">
            <a:avLst/>
          </a:prstGeom>
        </p:spPr>
      </p:pic>
      <p:pic>
        <p:nvPicPr>
          <p:cNvPr id="5" name="Picture 4">
            <a:extLst>
              <a:ext uri="{FF2B5EF4-FFF2-40B4-BE49-F238E27FC236}">
                <a16:creationId xmlns:a16="http://schemas.microsoft.com/office/drawing/2014/main" id="{132FB514-A3D9-B4CE-F342-C54D656B0EB9}"/>
              </a:ext>
            </a:extLst>
          </p:cNvPr>
          <p:cNvPicPr>
            <a:picLocks noChangeAspect="1"/>
          </p:cNvPicPr>
          <p:nvPr/>
        </p:nvPicPr>
        <p:blipFill>
          <a:blip r:embed="rId3"/>
          <a:stretch>
            <a:fillRect/>
          </a:stretch>
        </p:blipFill>
        <p:spPr>
          <a:xfrm>
            <a:off x="6558903" y="2275109"/>
            <a:ext cx="4535817" cy="3078747"/>
          </a:xfrm>
          <a:prstGeom prst="rect">
            <a:avLst/>
          </a:prstGeom>
        </p:spPr>
      </p:pic>
    </p:spTree>
    <p:extLst>
      <p:ext uri="{BB962C8B-B14F-4D97-AF65-F5344CB8AC3E}">
        <p14:creationId xmlns:p14="http://schemas.microsoft.com/office/powerpoint/2010/main" val="34702321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5</TotalTime>
  <Words>931</Words>
  <Application>Microsoft Office PowerPoint</Application>
  <PresentationFormat>Widescreen</PresentationFormat>
  <Paragraphs>136</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Segoe UI</vt:lpstr>
      <vt:lpstr>Söhne</vt:lpstr>
      <vt:lpstr>Wingdings</vt:lpstr>
      <vt:lpstr>Office Theme</vt:lpstr>
      <vt:lpstr>Preprocessing</vt:lpstr>
      <vt:lpstr>Encoding :</vt:lpstr>
      <vt:lpstr>One-hot encoding : </vt:lpstr>
      <vt:lpstr>Handling  imbalances : Imbalanced datasets can pose challenges for machine learning models, as they       tend to be biased towards the majority class and struggle to accurately predict the minority class. Class Weighting: </vt:lpstr>
      <vt:lpstr>Feature Selection Feature selection is an important step in the model building process that involves selecting a subset of relevant features from the available set of variables.</vt:lpstr>
      <vt:lpstr>PowerPoint Presentation</vt:lpstr>
      <vt:lpstr>Model Selection: Based on the evaluation metrics and your specific requirements, select the best-performing model’s to proceed with further analysis. Consider factors such as accuracy, interpretability, and the trade-off between false positives and false negatives, depending on the bank's priorities.  </vt:lpstr>
      <vt:lpstr>METRICS OF CONFUSION MATRIX</vt:lpstr>
      <vt:lpstr>Selecting algorithm by building default models:</vt:lpstr>
      <vt:lpstr>PowerPoint Presentation</vt:lpstr>
      <vt:lpstr>Hyperparametric tuning process</vt:lpstr>
      <vt:lpstr>GridSearchCV:</vt:lpstr>
      <vt:lpstr>Randomized Search:</vt:lpstr>
      <vt:lpstr>Hyper param  for each algorithm:</vt:lpstr>
      <vt:lpstr>Hyperparameter values:</vt:lpstr>
      <vt:lpstr>Min_Sample Leaf:</vt:lpstr>
      <vt:lpstr> min samples split:</vt:lpstr>
      <vt:lpstr>Decision tree max depth:</vt:lpstr>
      <vt:lpstr>min sample leafs decision tree:</vt:lpstr>
      <vt:lpstr>svm algorithm c value:       logistic regressinon   iter value:</vt:lpstr>
      <vt:lpstr>Getting the optimal threshold:</vt:lpstr>
      <vt:lpstr>PowerPoint Presentation</vt:lpstr>
      <vt:lpstr>Decision tree :</vt:lpstr>
      <vt:lpstr>Accuracy of every models: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Preprocessing</dc:title>
  <dc:creator>manne sreeya reddy</dc:creator>
  <cp:lastModifiedBy>manne sreeya reddy</cp:lastModifiedBy>
  <cp:revision>1</cp:revision>
  <dcterms:created xsi:type="dcterms:W3CDTF">2023-07-11T11:32:37Z</dcterms:created>
  <dcterms:modified xsi:type="dcterms:W3CDTF">2023-07-11T11:38:18Z</dcterms:modified>
</cp:coreProperties>
</file>